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3"/>
  </p:notesMasterIdLst>
  <p:sldIdLst>
    <p:sldId id="392" r:id="rId2"/>
    <p:sldId id="419" r:id="rId3"/>
    <p:sldId id="489" r:id="rId4"/>
    <p:sldId id="359" r:id="rId5"/>
    <p:sldId id="395" r:id="rId6"/>
    <p:sldId id="360" r:id="rId7"/>
    <p:sldId id="361" r:id="rId8"/>
    <p:sldId id="414" r:id="rId9"/>
    <p:sldId id="287" r:id="rId10"/>
    <p:sldId id="325" r:id="rId11"/>
    <p:sldId id="373" r:id="rId12"/>
    <p:sldId id="445" r:id="rId13"/>
    <p:sldId id="448" r:id="rId14"/>
    <p:sldId id="465" r:id="rId15"/>
    <p:sldId id="467" r:id="rId16"/>
    <p:sldId id="468" r:id="rId17"/>
    <p:sldId id="450" r:id="rId18"/>
    <p:sldId id="356" r:id="rId19"/>
    <p:sldId id="469" r:id="rId20"/>
    <p:sldId id="387" r:id="rId21"/>
    <p:sldId id="421" r:id="rId22"/>
    <p:sldId id="474" r:id="rId23"/>
    <p:sldId id="422" r:id="rId24"/>
    <p:sldId id="476" r:id="rId25"/>
    <p:sldId id="477" r:id="rId26"/>
    <p:sldId id="478" r:id="rId27"/>
    <p:sldId id="479" r:id="rId28"/>
    <p:sldId id="480" r:id="rId29"/>
    <p:sldId id="481" r:id="rId30"/>
    <p:sldId id="482" r:id="rId31"/>
    <p:sldId id="483" r:id="rId32"/>
    <p:sldId id="485" r:id="rId33"/>
    <p:sldId id="486" r:id="rId34"/>
    <p:sldId id="487" r:id="rId35"/>
    <p:sldId id="488" r:id="rId36"/>
    <p:sldId id="473" r:id="rId37"/>
    <p:sldId id="463" r:id="rId38"/>
    <p:sldId id="424" r:id="rId39"/>
    <p:sldId id="475" r:id="rId40"/>
    <p:sldId id="462" r:id="rId41"/>
    <p:sldId id="490" r:id="rId42"/>
    <p:sldId id="494" r:id="rId43"/>
    <p:sldId id="492" r:id="rId44"/>
    <p:sldId id="495" r:id="rId45"/>
    <p:sldId id="496" r:id="rId46"/>
    <p:sldId id="497" r:id="rId47"/>
    <p:sldId id="499" r:id="rId48"/>
    <p:sldId id="498" r:id="rId49"/>
    <p:sldId id="500" r:id="rId50"/>
    <p:sldId id="501" r:id="rId51"/>
    <p:sldId id="502" r:id="rId52"/>
    <p:sldId id="503" r:id="rId53"/>
    <p:sldId id="504" r:id="rId54"/>
    <p:sldId id="513" r:id="rId55"/>
    <p:sldId id="423" r:id="rId56"/>
    <p:sldId id="413" r:id="rId57"/>
    <p:sldId id="514" r:id="rId58"/>
    <p:sldId id="515" r:id="rId59"/>
    <p:sldId id="516" r:id="rId60"/>
    <p:sldId id="517" r:id="rId61"/>
    <p:sldId id="456" r:id="rId62"/>
    <p:sldId id="457" r:id="rId63"/>
    <p:sldId id="491" r:id="rId64"/>
    <p:sldId id="493" r:id="rId65"/>
    <p:sldId id="505" r:id="rId66"/>
    <p:sldId id="506" r:id="rId67"/>
    <p:sldId id="507" r:id="rId68"/>
    <p:sldId id="508" r:id="rId69"/>
    <p:sldId id="511" r:id="rId70"/>
    <p:sldId id="512" r:id="rId71"/>
    <p:sldId id="509" r:id="rId72"/>
  </p:sldIdLst>
  <p:sldSz cx="12192000" cy="6858000"/>
  <p:notesSz cx="6858000" cy="9144000"/>
  <p:embeddedFontLst>
    <p:embeddedFont>
      <p:font typeface="나눔스퀘어_ac ExtraBold" panose="020B0600000101010101" pitchFamily="50" charset="-127"/>
      <p:bold r:id="rId74"/>
    </p:embeddedFont>
    <p:embeddedFont>
      <p:font typeface="Cambria Math" panose="02040503050406030204" pitchFamily="18" charset="0"/>
      <p:regular r:id="rId7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5A78AD"/>
    <a:srgbClr val="BFBFBF"/>
    <a:srgbClr val="70AD47"/>
    <a:srgbClr val="D2DEEF"/>
    <a:srgbClr val="FF7C80"/>
    <a:srgbClr val="0070C0"/>
    <a:srgbClr val="31EDFF"/>
    <a:srgbClr val="FF5050"/>
    <a:srgbClr val="31E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0" autoAdjust="0"/>
    <p:restoredTop sz="87500" autoAdjust="0"/>
  </p:normalViewPr>
  <p:slideViewPr>
    <p:cSldViewPr snapToGrid="0">
      <p:cViewPr varScale="1">
        <p:scale>
          <a:sx n="79" d="100"/>
          <a:sy n="79" d="100"/>
        </p:scale>
        <p:origin x="114" y="49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1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9D7CD2-B3F8-49F6-943B-9AAED51CFF8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BF86894-3FEC-4F1E-A304-B7441E13DF10}">
      <dgm:prSet phldrT="[텍스트]"/>
      <dgm:spPr/>
      <dgm:t>
        <a:bodyPr/>
        <a:lstStyle/>
        <a:p>
          <a:pPr latinLnBrk="1"/>
          <a:r>
            <a:rPr lang="en-US" altLang="ko-KR" dirty="0"/>
            <a:t>1. </a:t>
          </a:r>
          <a:r>
            <a:rPr lang="ko-KR" altLang="en-US" dirty="0"/>
            <a:t>목록에서 가장 높은 </a:t>
          </a:r>
          <a:r>
            <a:rPr lang="en-US" altLang="ko-KR" dirty="0"/>
            <a:t>Confidence b-box </a:t>
          </a:r>
          <a:r>
            <a:rPr lang="ko-KR" altLang="en-US" dirty="0"/>
            <a:t>선택</a:t>
          </a:r>
        </a:p>
      </dgm:t>
    </dgm:pt>
    <dgm:pt modelId="{2151FD41-EB72-41F8-AFA5-3719F92DCF48}" type="parTrans" cxnId="{E7A2236E-C2CB-40A4-B65D-81947CBB6AC6}">
      <dgm:prSet/>
      <dgm:spPr/>
      <dgm:t>
        <a:bodyPr/>
        <a:lstStyle/>
        <a:p>
          <a:pPr latinLnBrk="1"/>
          <a:endParaRPr lang="ko-KR" altLang="en-US"/>
        </a:p>
      </dgm:t>
    </dgm:pt>
    <dgm:pt modelId="{02A956D9-21CB-4058-BC53-CA91A6AD363A}" type="sibTrans" cxnId="{E7A2236E-C2CB-40A4-B65D-81947CBB6AC6}">
      <dgm:prSet/>
      <dgm:spPr/>
      <dgm:t>
        <a:bodyPr/>
        <a:lstStyle/>
        <a:p>
          <a:pPr latinLnBrk="1"/>
          <a:endParaRPr lang="ko-KR" altLang="en-US"/>
        </a:p>
      </dgm:t>
    </dgm:pt>
    <dgm:pt modelId="{712882F0-1232-4491-9B54-B00A41F5363A}">
      <dgm:prSet phldrT="[텍스트]"/>
      <dgm:spPr/>
      <dgm:t>
        <a:bodyPr/>
        <a:lstStyle/>
        <a:p>
          <a:pPr latinLnBrk="1"/>
          <a:r>
            <a:rPr lang="en-US" altLang="ko-KR" dirty="0"/>
            <a:t>2. </a:t>
          </a:r>
          <a:r>
            <a:rPr lang="ko-KR" altLang="en-US" dirty="0"/>
            <a:t>선택된 </a:t>
          </a:r>
          <a:r>
            <a:rPr lang="en-US" altLang="ko-KR" dirty="0"/>
            <a:t>b-box</a:t>
          </a:r>
          <a:r>
            <a:rPr lang="ko-KR" altLang="en-US" dirty="0"/>
            <a:t>와 다른 모든 </a:t>
          </a:r>
          <a:r>
            <a:rPr lang="en-US" altLang="ko-KR" dirty="0"/>
            <a:t>b-box</a:t>
          </a:r>
          <a:r>
            <a:rPr lang="ko-KR" altLang="en-US" dirty="0"/>
            <a:t>와 </a:t>
          </a:r>
          <a:r>
            <a:rPr lang="en-US" altLang="ko-KR" dirty="0" err="1"/>
            <a:t>IoU</a:t>
          </a:r>
          <a:r>
            <a:rPr lang="en-US" altLang="ko-KR" dirty="0"/>
            <a:t> </a:t>
          </a:r>
          <a:r>
            <a:rPr lang="ko-KR" altLang="en-US" dirty="0"/>
            <a:t>비교</a:t>
          </a:r>
        </a:p>
      </dgm:t>
    </dgm:pt>
    <dgm:pt modelId="{ED49B17E-ADD2-4F3F-BC47-7B29B1F85D8A}" type="parTrans" cxnId="{4C910AE9-DCDD-4DCE-A00B-AA30CC263368}">
      <dgm:prSet/>
      <dgm:spPr/>
      <dgm:t>
        <a:bodyPr/>
        <a:lstStyle/>
        <a:p>
          <a:pPr latinLnBrk="1"/>
          <a:endParaRPr lang="ko-KR" altLang="en-US"/>
        </a:p>
      </dgm:t>
    </dgm:pt>
    <dgm:pt modelId="{537B115D-C349-4100-9003-3BF7A6F721C6}" type="sibTrans" cxnId="{4C910AE9-DCDD-4DCE-A00B-AA30CC263368}">
      <dgm:prSet/>
      <dgm:spPr/>
      <dgm:t>
        <a:bodyPr/>
        <a:lstStyle/>
        <a:p>
          <a:pPr latinLnBrk="1"/>
          <a:endParaRPr lang="ko-KR" altLang="en-US"/>
        </a:p>
      </dgm:t>
    </dgm:pt>
    <dgm:pt modelId="{BD7A72AB-BF17-4B60-B7F7-0F1C3C79C30A}">
      <dgm:prSet phldrT="[텍스트]"/>
      <dgm:spPr/>
      <dgm:t>
        <a:bodyPr/>
        <a:lstStyle/>
        <a:p>
          <a:pPr latinLnBrk="1"/>
          <a:r>
            <a:rPr lang="en-US" altLang="ko-KR" dirty="0"/>
            <a:t>3. </a:t>
          </a:r>
          <a:r>
            <a:rPr lang="ko-KR" altLang="en-US" dirty="0"/>
            <a:t>다른 </a:t>
          </a:r>
          <a:r>
            <a:rPr lang="en-US" altLang="ko-KR" dirty="0"/>
            <a:t>b-box</a:t>
          </a:r>
          <a:r>
            <a:rPr lang="ko-KR" altLang="en-US" dirty="0"/>
            <a:t>와의 </a:t>
          </a:r>
          <a:r>
            <a:rPr lang="en-US" altLang="ko-KR" dirty="0" err="1"/>
            <a:t>IoU</a:t>
          </a:r>
          <a:r>
            <a:rPr lang="en-US" altLang="ko-KR" dirty="0"/>
            <a:t> </a:t>
          </a:r>
          <a:r>
            <a:rPr lang="ko-KR" altLang="en-US" dirty="0"/>
            <a:t>값이 임계 값 이상이면 목록에서 제거</a:t>
          </a:r>
        </a:p>
      </dgm:t>
    </dgm:pt>
    <dgm:pt modelId="{EAFBBBC8-60E4-437B-95C1-7859B6ACEA25}" type="parTrans" cxnId="{0BEC0B37-FFF0-4DC5-BC68-4051A0B08475}">
      <dgm:prSet/>
      <dgm:spPr/>
      <dgm:t>
        <a:bodyPr/>
        <a:lstStyle/>
        <a:p>
          <a:pPr latinLnBrk="1"/>
          <a:endParaRPr lang="ko-KR" altLang="en-US"/>
        </a:p>
      </dgm:t>
    </dgm:pt>
    <dgm:pt modelId="{96CAEFAB-97F6-46AE-A165-8D24C9F36BD1}" type="sibTrans" cxnId="{0BEC0B37-FFF0-4DC5-BC68-4051A0B08475}">
      <dgm:prSet/>
      <dgm:spPr/>
      <dgm:t>
        <a:bodyPr/>
        <a:lstStyle/>
        <a:p>
          <a:pPr latinLnBrk="1"/>
          <a:endParaRPr lang="ko-KR" altLang="en-US"/>
        </a:p>
      </dgm:t>
    </dgm:pt>
    <dgm:pt modelId="{DE4EABDC-B36F-4BAA-BE11-3F8F04A53993}">
      <dgm:prSet phldrT="[텍스트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en-US" altLang="ko-KR" dirty="0"/>
            <a:t>4. </a:t>
          </a:r>
          <a:r>
            <a:rPr lang="ko-KR" altLang="en-US" dirty="0"/>
            <a:t>반복</a:t>
          </a:r>
        </a:p>
      </dgm:t>
    </dgm:pt>
    <dgm:pt modelId="{D33DAFD5-21F7-462C-8939-6F3476C2D2AB}" type="parTrans" cxnId="{9AF83780-E9FB-44C7-9B97-60BD66A694DA}">
      <dgm:prSet/>
      <dgm:spPr/>
      <dgm:t>
        <a:bodyPr/>
        <a:lstStyle/>
        <a:p>
          <a:pPr latinLnBrk="1"/>
          <a:endParaRPr lang="ko-KR" altLang="en-US"/>
        </a:p>
      </dgm:t>
    </dgm:pt>
    <dgm:pt modelId="{5F82616E-85E5-499E-9FCF-72E6CD60D329}" type="sibTrans" cxnId="{9AF83780-E9FB-44C7-9B97-60BD66A694DA}">
      <dgm:prSet/>
      <dgm:spPr/>
      <dgm:t>
        <a:bodyPr/>
        <a:lstStyle/>
        <a:p>
          <a:pPr latinLnBrk="1"/>
          <a:endParaRPr lang="ko-KR" altLang="en-US"/>
        </a:p>
      </dgm:t>
    </dgm:pt>
    <dgm:pt modelId="{3832995E-2D87-4453-940E-56DD7ABA7C1F}" type="pres">
      <dgm:prSet presAssocID="{389D7CD2-B3F8-49F6-943B-9AAED51CFF85}" presName="Name0" presStyleCnt="0">
        <dgm:presLayoutVars>
          <dgm:dir/>
          <dgm:resizeHandles val="exact"/>
        </dgm:presLayoutVars>
      </dgm:prSet>
      <dgm:spPr/>
    </dgm:pt>
    <dgm:pt modelId="{0B04EBFB-F125-4BD2-8DEC-29F1720F837F}" type="pres">
      <dgm:prSet presAssocID="{389D7CD2-B3F8-49F6-943B-9AAED51CFF85}" presName="cycle" presStyleCnt="0"/>
      <dgm:spPr/>
    </dgm:pt>
    <dgm:pt modelId="{BAE659AA-494A-4974-8E94-F94B5D882503}" type="pres">
      <dgm:prSet presAssocID="{8BF86894-3FEC-4F1E-A304-B7441E13DF10}" presName="nodeFirstNode" presStyleLbl="node1" presStyleIdx="0" presStyleCnt="4">
        <dgm:presLayoutVars>
          <dgm:bulletEnabled val="1"/>
        </dgm:presLayoutVars>
      </dgm:prSet>
      <dgm:spPr/>
    </dgm:pt>
    <dgm:pt modelId="{2E889CD9-D7AC-4FFC-86E4-093E1FB36D6C}" type="pres">
      <dgm:prSet presAssocID="{02A956D9-21CB-4058-BC53-CA91A6AD363A}" presName="sibTransFirstNode" presStyleLbl="bgShp" presStyleIdx="0" presStyleCnt="1"/>
      <dgm:spPr/>
    </dgm:pt>
    <dgm:pt modelId="{994D88BE-7C01-42BB-9EA8-4A435099027F}" type="pres">
      <dgm:prSet presAssocID="{712882F0-1232-4491-9B54-B00A41F5363A}" presName="nodeFollowingNodes" presStyleLbl="node1" presStyleIdx="1" presStyleCnt="4">
        <dgm:presLayoutVars>
          <dgm:bulletEnabled val="1"/>
        </dgm:presLayoutVars>
      </dgm:prSet>
      <dgm:spPr/>
    </dgm:pt>
    <dgm:pt modelId="{A0645F09-C9A9-4A9A-B190-4ED3BA56B558}" type="pres">
      <dgm:prSet presAssocID="{BD7A72AB-BF17-4B60-B7F7-0F1C3C79C30A}" presName="nodeFollowingNodes" presStyleLbl="node1" presStyleIdx="2" presStyleCnt="4">
        <dgm:presLayoutVars>
          <dgm:bulletEnabled val="1"/>
        </dgm:presLayoutVars>
      </dgm:prSet>
      <dgm:spPr/>
    </dgm:pt>
    <dgm:pt modelId="{47C37835-2731-435E-8DD9-E1E50894C85C}" type="pres">
      <dgm:prSet presAssocID="{DE4EABDC-B36F-4BAA-BE11-3F8F04A5399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AECEA51B-72F3-4E95-82F1-BE658BFCF28E}" type="presOf" srcId="{712882F0-1232-4491-9B54-B00A41F5363A}" destId="{994D88BE-7C01-42BB-9EA8-4A435099027F}" srcOrd="0" destOrd="0" presId="urn:microsoft.com/office/officeart/2005/8/layout/cycle3"/>
    <dgm:cxn modelId="{A0E5862E-436C-4638-B982-36373BE5B153}" type="presOf" srcId="{389D7CD2-B3F8-49F6-943B-9AAED51CFF85}" destId="{3832995E-2D87-4453-940E-56DD7ABA7C1F}" srcOrd="0" destOrd="0" presId="urn:microsoft.com/office/officeart/2005/8/layout/cycle3"/>
    <dgm:cxn modelId="{0BEC0B37-FFF0-4DC5-BC68-4051A0B08475}" srcId="{389D7CD2-B3F8-49F6-943B-9AAED51CFF85}" destId="{BD7A72AB-BF17-4B60-B7F7-0F1C3C79C30A}" srcOrd="2" destOrd="0" parTransId="{EAFBBBC8-60E4-437B-95C1-7859B6ACEA25}" sibTransId="{96CAEFAB-97F6-46AE-A165-8D24C9F36BD1}"/>
    <dgm:cxn modelId="{E7A2236E-C2CB-40A4-B65D-81947CBB6AC6}" srcId="{389D7CD2-B3F8-49F6-943B-9AAED51CFF85}" destId="{8BF86894-3FEC-4F1E-A304-B7441E13DF10}" srcOrd="0" destOrd="0" parTransId="{2151FD41-EB72-41F8-AFA5-3719F92DCF48}" sibTransId="{02A956D9-21CB-4058-BC53-CA91A6AD363A}"/>
    <dgm:cxn modelId="{3FB83559-D965-4C04-9B53-E7E87EE3203B}" type="presOf" srcId="{DE4EABDC-B36F-4BAA-BE11-3F8F04A53993}" destId="{47C37835-2731-435E-8DD9-E1E50894C85C}" srcOrd="0" destOrd="0" presId="urn:microsoft.com/office/officeart/2005/8/layout/cycle3"/>
    <dgm:cxn modelId="{6EB7AA7D-0BD3-4770-9D70-004DFFB16D05}" type="presOf" srcId="{02A956D9-21CB-4058-BC53-CA91A6AD363A}" destId="{2E889CD9-D7AC-4FFC-86E4-093E1FB36D6C}" srcOrd="0" destOrd="0" presId="urn:microsoft.com/office/officeart/2005/8/layout/cycle3"/>
    <dgm:cxn modelId="{9AF83780-E9FB-44C7-9B97-60BD66A694DA}" srcId="{389D7CD2-B3F8-49F6-943B-9AAED51CFF85}" destId="{DE4EABDC-B36F-4BAA-BE11-3F8F04A53993}" srcOrd="3" destOrd="0" parTransId="{D33DAFD5-21F7-462C-8939-6F3476C2D2AB}" sibTransId="{5F82616E-85E5-499E-9FCF-72E6CD60D329}"/>
    <dgm:cxn modelId="{31EDBFD6-C516-4F7D-A96C-0B0D0692AD70}" type="presOf" srcId="{BD7A72AB-BF17-4B60-B7F7-0F1C3C79C30A}" destId="{A0645F09-C9A9-4A9A-B190-4ED3BA56B558}" srcOrd="0" destOrd="0" presId="urn:microsoft.com/office/officeart/2005/8/layout/cycle3"/>
    <dgm:cxn modelId="{4C910AE9-DCDD-4DCE-A00B-AA30CC263368}" srcId="{389D7CD2-B3F8-49F6-943B-9AAED51CFF85}" destId="{712882F0-1232-4491-9B54-B00A41F5363A}" srcOrd="1" destOrd="0" parTransId="{ED49B17E-ADD2-4F3F-BC47-7B29B1F85D8A}" sibTransId="{537B115D-C349-4100-9003-3BF7A6F721C6}"/>
    <dgm:cxn modelId="{89B1F0EF-EFC1-4F9A-AB54-429478E430B6}" type="presOf" srcId="{8BF86894-3FEC-4F1E-A304-B7441E13DF10}" destId="{BAE659AA-494A-4974-8E94-F94B5D882503}" srcOrd="0" destOrd="0" presId="urn:microsoft.com/office/officeart/2005/8/layout/cycle3"/>
    <dgm:cxn modelId="{D258B0D4-1531-4682-9247-3932CED1F0E2}" type="presParOf" srcId="{3832995E-2D87-4453-940E-56DD7ABA7C1F}" destId="{0B04EBFB-F125-4BD2-8DEC-29F1720F837F}" srcOrd="0" destOrd="0" presId="urn:microsoft.com/office/officeart/2005/8/layout/cycle3"/>
    <dgm:cxn modelId="{BE147086-F262-48B3-AC83-3837045DBAE4}" type="presParOf" srcId="{0B04EBFB-F125-4BD2-8DEC-29F1720F837F}" destId="{BAE659AA-494A-4974-8E94-F94B5D882503}" srcOrd="0" destOrd="0" presId="urn:microsoft.com/office/officeart/2005/8/layout/cycle3"/>
    <dgm:cxn modelId="{3A9528CC-955E-466E-BF83-ABEB6FA21872}" type="presParOf" srcId="{0B04EBFB-F125-4BD2-8DEC-29F1720F837F}" destId="{2E889CD9-D7AC-4FFC-86E4-093E1FB36D6C}" srcOrd="1" destOrd="0" presId="urn:microsoft.com/office/officeart/2005/8/layout/cycle3"/>
    <dgm:cxn modelId="{7B820E54-8D78-482B-98C2-D969736412CF}" type="presParOf" srcId="{0B04EBFB-F125-4BD2-8DEC-29F1720F837F}" destId="{994D88BE-7C01-42BB-9EA8-4A435099027F}" srcOrd="2" destOrd="0" presId="urn:microsoft.com/office/officeart/2005/8/layout/cycle3"/>
    <dgm:cxn modelId="{42D0AB72-DBC6-403B-B155-A8403F1EEED7}" type="presParOf" srcId="{0B04EBFB-F125-4BD2-8DEC-29F1720F837F}" destId="{A0645F09-C9A9-4A9A-B190-4ED3BA56B558}" srcOrd="3" destOrd="0" presId="urn:microsoft.com/office/officeart/2005/8/layout/cycle3"/>
    <dgm:cxn modelId="{7E18D92A-CF72-4E10-ABAA-DEB0CFAF17FE}" type="presParOf" srcId="{0B04EBFB-F125-4BD2-8DEC-29F1720F837F}" destId="{47C37835-2731-435E-8DD9-E1E50894C85C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89CD9-D7AC-4FFC-86E4-093E1FB36D6C}">
      <dsp:nvSpPr>
        <dsp:cNvPr id="0" name=""/>
        <dsp:cNvSpPr/>
      </dsp:nvSpPr>
      <dsp:spPr>
        <a:xfrm>
          <a:off x="789488" y="318170"/>
          <a:ext cx="4446843" cy="4446843"/>
        </a:xfrm>
        <a:prstGeom prst="circularArrow">
          <a:avLst>
            <a:gd name="adj1" fmla="val 4668"/>
            <a:gd name="adj2" fmla="val 272909"/>
            <a:gd name="adj3" fmla="val 13002988"/>
            <a:gd name="adj4" fmla="val 17914959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E659AA-494A-4974-8E94-F94B5D882503}">
      <dsp:nvSpPr>
        <dsp:cNvPr id="0" name=""/>
        <dsp:cNvSpPr/>
      </dsp:nvSpPr>
      <dsp:spPr>
        <a:xfrm>
          <a:off x="1597666" y="404056"/>
          <a:ext cx="2830488" cy="14152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1. </a:t>
          </a:r>
          <a:r>
            <a:rPr lang="ko-KR" altLang="en-US" sz="1800" kern="1200" dirty="0"/>
            <a:t>목록에서 가장 높은 </a:t>
          </a:r>
          <a:r>
            <a:rPr lang="en-US" altLang="ko-KR" sz="1800" kern="1200" dirty="0"/>
            <a:t>Confidence b-box </a:t>
          </a:r>
          <a:r>
            <a:rPr lang="ko-KR" altLang="en-US" sz="1800" kern="1200" dirty="0"/>
            <a:t>선택</a:t>
          </a:r>
        </a:p>
      </dsp:txBody>
      <dsp:txXfrm>
        <a:off x="1666753" y="473143"/>
        <a:ext cx="2692314" cy="1277070"/>
      </dsp:txXfrm>
    </dsp:sp>
    <dsp:sp modelId="{994D88BE-7C01-42BB-9EA8-4A435099027F}">
      <dsp:nvSpPr>
        <dsp:cNvPr id="0" name=""/>
        <dsp:cNvSpPr/>
      </dsp:nvSpPr>
      <dsp:spPr>
        <a:xfrm>
          <a:off x="3194378" y="2000768"/>
          <a:ext cx="2830488" cy="14152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2. </a:t>
          </a:r>
          <a:r>
            <a:rPr lang="ko-KR" altLang="en-US" sz="1800" kern="1200" dirty="0"/>
            <a:t>선택된 </a:t>
          </a:r>
          <a:r>
            <a:rPr lang="en-US" altLang="ko-KR" sz="1800" kern="1200" dirty="0"/>
            <a:t>b-box</a:t>
          </a:r>
          <a:r>
            <a:rPr lang="ko-KR" altLang="en-US" sz="1800" kern="1200" dirty="0"/>
            <a:t>와 다른 모든 </a:t>
          </a:r>
          <a:r>
            <a:rPr lang="en-US" altLang="ko-KR" sz="1800" kern="1200" dirty="0"/>
            <a:t>b-box</a:t>
          </a:r>
          <a:r>
            <a:rPr lang="ko-KR" altLang="en-US" sz="1800" kern="1200" dirty="0"/>
            <a:t>와 </a:t>
          </a:r>
          <a:r>
            <a:rPr lang="en-US" altLang="ko-KR" sz="1800" kern="1200" dirty="0" err="1"/>
            <a:t>IoU</a:t>
          </a:r>
          <a:r>
            <a:rPr lang="en-US" altLang="ko-KR" sz="1800" kern="1200" dirty="0"/>
            <a:t> </a:t>
          </a:r>
          <a:r>
            <a:rPr lang="ko-KR" altLang="en-US" sz="1800" kern="1200" dirty="0"/>
            <a:t>비교</a:t>
          </a:r>
        </a:p>
      </dsp:txBody>
      <dsp:txXfrm>
        <a:off x="3263465" y="2069855"/>
        <a:ext cx="2692314" cy="1277070"/>
      </dsp:txXfrm>
    </dsp:sp>
    <dsp:sp modelId="{A0645F09-C9A9-4A9A-B190-4ED3BA56B558}">
      <dsp:nvSpPr>
        <dsp:cNvPr id="0" name=""/>
        <dsp:cNvSpPr/>
      </dsp:nvSpPr>
      <dsp:spPr>
        <a:xfrm>
          <a:off x="1597666" y="3597480"/>
          <a:ext cx="2830488" cy="14152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3. </a:t>
          </a:r>
          <a:r>
            <a:rPr lang="ko-KR" altLang="en-US" sz="1800" kern="1200" dirty="0"/>
            <a:t>다른 </a:t>
          </a:r>
          <a:r>
            <a:rPr lang="en-US" altLang="ko-KR" sz="1800" kern="1200" dirty="0"/>
            <a:t>b-box</a:t>
          </a:r>
          <a:r>
            <a:rPr lang="ko-KR" altLang="en-US" sz="1800" kern="1200" dirty="0"/>
            <a:t>와의 </a:t>
          </a:r>
          <a:r>
            <a:rPr lang="en-US" altLang="ko-KR" sz="1800" kern="1200" dirty="0" err="1"/>
            <a:t>IoU</a:t>
          </a:r>
          <a:r>
            <a:rPr lang="en-US" altLang="ko-KR" sz="1800" kern="1200" dirty="0"/>
            <a:t> </a:t>
          </a:r>
          <a:r>
            <a:rPr lang="ko-KR" altLang="en-US" sz="1800" kern="1200" dirty="0"/>
            <a:t>값이 임계 값 이상이면 목록에서 제거</a:t>
          </a:r>
        </a:p>
      </dsp:txBody>
      <dsp:txXfrm>
        <a:off x="1666753" y="3666567"/>
        <a:ext cx="2692314" cy="1277070"/>
      </dsp:txXfrm>
    </dsp:sp>
    <dsp:sp modelId="{47C37835-2731-435E-8DD9-E1E50894C85C}">
      <dsp:nvSpPr>
        <dsp:cNvPr id="0" name=""/>
        <dsp:cNvSpPr/>
      </dsp:nvSpPr>
      <dsp:spPr>
        <a:xfrm>
          <a:off x="954" y="2000768"/>
          <a:ext cx="2830488" cy="1415244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4. </a:t>
          </a:r>
          <a:r>
            <a:rPr lang="ko-KR" altLang="en-US" sz="1800" kern="1200" dirty="0"/>
            <a:t>반복</a:t>
          </a:r>
        </a:p>
      </dsp:txBody>
      <dsp:txXfrm>
        <a:off x="70041" y="2069855"/>
        <a:ext cx="2692314" cy="12770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C75560A5-3C5A-46E8-832B-A08D3249730E}" type="datetimeFigureOut">
              <a:rPr lang="ko-KR" altLang="en-US" smtClean="0"/>
              <a:pPr/>
              <a:t>2022-09-06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651725EE-0F3F-48E7-A727-0C157FCD3A9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740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 ExtraBold" panose="020B0600000101010101" pitchFamily="50" charset="-127"/>
        <a:ea typeface="나눔스퀘어_ac Extra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_ac ExtraBold" panose="020B0600000101010101" pitchFamily="50" charset="-127"/>
        <a:ea typeface="나눔스퀘어_ac Extra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_ac ExtraBold" panose="020B0600000101010101" pitchFamily="50" charset="-127"/>
        <a:ea typeface="나눔스퀘어_ac Extra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_ac ExtraBold" panose="020B0600000101010101" pitchFamily="50" charset="-127"/>
        <a:ea typeface="나눔스퀘어_ac Extra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_ac ExtraBold" panose="020B0600000101010101" pitchFamily="50" charset="-127"/>
        <a:ea typeface="나눔스퀘어_ac Extra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42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의 전체적인 구조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437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230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322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10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777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712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692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860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192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400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31810-4F79-471B-A839-6D1AAB866EC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6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6551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2112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25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5061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408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525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2275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9834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0260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2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862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938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66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228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8247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964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14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9604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0430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0455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010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983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367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415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2156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423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4388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0100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7963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70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5063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59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7858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5535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9263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슬라이드 다음에 </a:t>
            </a:r>
            <a:r>
              <a:rPr lang="en-US" altLang="ko-KR" dirty="0"/>
              <a:t>train </a:t>
            </a:r>
            <a:r>
              <a:rPr lang="ko-KR" altLang="en-US" dirty="0"/>
              <a:t>실습 진행하는 게 좋을 것 같음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6727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53282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5247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28290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92771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1~7:</a:t>
            </a:r>
            <a:r>
              <a:rPr lang="ko-KR" altLang="en-US" dirty="0"/>
              <a:t> </a:t>
            </a:r>
            <a:r>
              <a:rPr lang="en-US" altLang="ko-KR" dirty="0"/>
              <a:t>optimizer</a:t>
            </a:r>
            <a:r>
              <a:rPr lang="ko-KR" altLang="en-US" dirty="0"/>
              <a:t> </a:t>
            </a:r>
            <a:r>
              <a:rPr lang="en-US" altLang="ko-KR" dirty="0" err="1"/>
              <a:t>hyp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8~12: loss </a:t>
            </a:r>
            <a:r>
              <a:rPr lang="en-US" altLang="ko-KR" dirty="0" err="1"/>
              <a:t>hyp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13~14: </a:t>
            </a:r>
            <a:r>
              <a:rPr lang="en-US" altLang="ko-KR" dirty="0" err="1"/>
              <a:t>bbox</a:t>
            </a:r>
            <a:r>
              <a:rPr lang="en-US" altLang="ko-KR" dirty="0"/>
              <a:t> </a:t>
            </a:r>
            <a:r>
              <a:rPr lang="en-US" altLang="ko-KR" dirty="0" err="1"/>
              <a:t>hyp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오른쪽은 증강</a:t>
            </a:r>
            <a:endParaRPr dirty="0"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61328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Cfg</a:t>
            </a:r>
            <a:r>
              <a:rPr lang="ko-KR" altLang="en-US" dirty="0"/>
              <a:t>만 써주고 </a:t>
            </a:r>
            <a:r>
              <a:rPr lang="en-US" altLang="ko-KR" dirty="0"/>
              <a:t>weight </a:t>
            </a:r>
            <a:r>
              <a:rPr lang="ko-KR" altLang="en-US" dirty="0"/>
              <a:t>아무것도 안 써주면 </a:t>
            </a:r>
            <a:r>
              <a:rPr lang="en-US" altLang="ko-KR" dirty="0"/>
              <a:t>scratch </a:t>
            </a:r>
            <a:r>
              <a:rPr lang="ko-KR" altLang="en-US" dirty="0"/>
              <a:t>학습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48406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997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Object Detection</a:t>
            </a:r>
            <a:r>
              <a:rPr lang="ko-KR" altLang="en-US" dirty="0"/>
              <a:t>은 이러한 </a:t>
            </a:r>
            <a:r>
              <a:rPr lang="en-US" altLang="ko-KR" dirty="0"/>
              <a:t>Localization </a:t>
            </a:r>
            <a:r>
              <a:rPr lang="ko-KR" altLang="en-US" dirty="0"/>
              <a:t>방식으로는 해결할 수 없음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왜냐하면</a:t>
            </a:r>
            <a:r>
              <a:rPr lang="en-US" altLang="ko-KR" dirty="0"/>
              <a:t>, </a:t>
            </a:r>
            <a:r>
              <a:rPr lang="ko-KR" altLang="en-US" dirty="0"/>
              <a:t>한 이미지 내 존재하는 객체가 많을 경우</a:t>
            </a:r>
            <a:r>
              <a:rPr lang="en-US" altLang="ko-KR" dirty="0"/>
              <a:t>, </a:t>
            </a:r>
            <a:r>
              <a:rPr lang="ko-KR" altLang="en-US" dirty="0"/>
              <a:t>각각의 객체에 대한 좌표를 </a:t>
            </a:r>
            <a:r>
              <a:rPr lang="en-US" altLang="ko-KR" dirty="0"/>
              <a:t>Regression </a:t>
            </a:r>
            <a:r>
              <a:rPr lang="ko-KR" altLang="en-US" dirty="0" err="1"/>
              <a:t>해야하는데</a:t>
            </a:r>
            <a:r>
              <a:rPr lang="en-US" altLang="ko-KR" dirty="0"/>
              <a:t>, </a:t>
            </a:r>
            <a:r>
              <a:rPr lang="ko-KR" altLang="en-US" dirty="0"/>
              <a:t>그러면 각 이미지마다 출력되어야 하는 좌표 개수가 달라지기 때문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그럼 이미지 내 존재하는 객체마다 </a:t>
            </a:r>
            <a:r>
              <a:rPr lang="en-US" altLang="ko-KR" dirty="0"/>
              <a:t>Regression Head</a:t>
            </a:r>
            <a:r>
              <a:rPr lang="ko-KR" altLang="en-US" dirty="0"/>
              <a:t>를 </a:t>
            </a:r>
            <a:r>
              <a:rPr lang="ko-KR" altLang="en-US" dirty="0" err="1"/>
              <a:t>수행해야겠죠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불가능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4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490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2037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8105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06409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38043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22765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8832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86889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2038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452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785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052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5159-154D-4B49-8EF0-FF945D4074D0}" type="datetime1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42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E9A13-8698-4704-AFD5-B929F88E5A38}" type="datetime1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6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1A11-0FCD-4B2A-B510-DD9DFD99CDB0}" type="datetime1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353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23925"/>
            <a:ext cx="10515600" cy="45865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58544"/>
            <a:ext cx="10515600" cy="509780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610600" y="6446824"/>
            <a:ext cx="2743200" cy="365125"/>
          </a:xfrm>
        </p:spPr>
        <p:txBody>
          <a:bodyPr/>
          <a:lstStyle/>
          <a:p>
            <a:fld id="{FFA7D0C8-D5C8-4EEA-BB43-5CBBA27631A2}" type="datetime1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320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38200" y="6432049"/>
            <a:ext cx="2743200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D00D07E-E281-4468-AE46-4A1D447C7D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680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3546-F793-455F-8405-ABD5CC86639C}" type="datetime1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62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E59FB-87B6-49BB-A860-5399B38E6904}" type="datetime1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577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E5A2B-D93C-45BC-ADCC-76CE81D19A99}" type="datetime1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091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FC5D-E428-4BB9-A17F-7DB5D0065A5A}" type="datetime1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0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EA031-C352-4F19-A894-71A0004C5489}" type="datetime1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44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6958-AD66-4095-83D8-13713FCFB383}" type="datetime1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036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A16C8-396E-418D-9713-D676CB068C5D}" type="datetime1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78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74A0D60C-2E15-4945-A040-F99C6EC2CDA7}" type="datetime1">
              <a:rPr lang="ko-KR" altLang="en-US" smtClean="0"/>
              <a:pPr/>
              <a:t>2022-09-06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DD00D07E-E281-4468-AE46-4A1D447C7D2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779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0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.png"/><Relationship Id="rId10" Type="http://schemas.microsoft.com/office/2007/relationships/diagramDrawing" Target="../diagrams/drawing1.xml"/><Relationship Id="rId4" Type="http://schemas.openxmlformats.org/officeDocument/2006/relationships/image" Target="../media/image7.png"/><Relationship Id="rId9" Type="http://schemas.openxmlformats.org/officeDocument/2006/relationships/diagramColors" Target="../diagrams/colors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academia.edu/download/60483368/2018-Performance_Comparison_of_Pretrained_Convolutional_Neural_Networks_on_Crack_Detection_in_Buildings-_ISARC201820190904-28888-14zdu4h.pdf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hyperlink" Target="mailto:mAP@.5:.95" TargetMode="External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hyperlink" Target="https://github.com/tzutalin/labelImg" TargetMode="External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-9967990" y="-8200105"/>
            <a:ext cx="24568893" cy="23225943"/>
            <a:chOff x="-17814132" y="-15617260"/>
            <a:chExt cx="44418093" cy="44418093"/>
          </a:xfrm>
        </p:grpSpPr>
        <p:grpSp>
          <p:nvGrpSpPr>
            <p:cNvPr id="5" name="Group"/>
            <p:cNvGrpSpPr/>
            <p:nvPr/>
          </p:nvGrpSpPr>
          <p:grpSpPr>
            <a:xfrm>
              <a:off x="-17814132" y="-15617260"/>
              <a:ext cx="44418093" cy="44418093"/>
              <a:chOff x="0" y="0"/>
              <a:chExt cx="40592573" cy="40592573"/>
            </a:xfrm>
          </p:grpSpPr>
          <p:grpSp>
            <p:nvGrpSpPr>
              <p:cNvPr id="6" name="Group"/>
              <p:cNvGrpSpPr/>
              <p:nvPr/>
            </p:nvGrpSpPr>
            <p:grpSpPr>
              <a:xfrm>
                <a:off x="0" y="0"/>
                <a:ext cx="40592574" cy="40592574"/>
                <a:chOff x="0" y="0"/>
                <a:chExt cx="40592573" cy="40592573"/>
              </a:xfrm>
            </p:grpSpPr>
            <p:sp>
              <p:nvSpPr>
                <p:cNvPr id="10" name="Circle"/>
                <p:cNvSpPr/>
                <p:nvPr/>
              </p:nvSpPr>
              <p:spPr>
                <a:xfrm>
                  <a:off x="11890523" y="11890523"/>
                  <a:ext cx="16811527" cy="1681152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1" name="Circle"/>
                <p:cNvSpPr/>
                <p:nvPr/>
              </p:nvSpPr>
              <p:spPr>
                <a:xfrm>
                  <a:off x="13583446" y="13583446"/>
                  <a:ext cx="13425681" cy="1342568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2329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2" name="Circle"/>
                <p:cNvSpPr/>
                <p:nvPr/>
              </p:nvSpPr>
              <p:spPr>
                <a:xfrm>
                  <a:off x="14985820" y="14985820"/>
                  <a:ext cx="10620934" cy="106209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4196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3" name="Circle"/>
                <p:cNvSpPr/>
                <p:nvPr/>
              </p:nvSpPr>
              <p:spPr>
                <a:xfrm>
                  <a:off x="16210929" y="16210928"/>
                  <a:ext cx="8170717" cy="817071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5584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4" name="Circle"/>
                <p:cNvSpPr/>
                <p:nvPr/>
              </p:nvSpPr>
              <p:spPr>
                <a:xfrm>
                  <a:off x="17235760" y="17235760"/>
                  <a:ext cx="6121056" cy="6121056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7708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5" name="Circle"/>
                <p:cNvSpPr/>
                <p:nvPr/>
              </p:nvSpPr>
              <p:spPr>
                <a:xfrm>
                  <a:off x="5426561" y="5426561"/>
                  <a:ext cx="29739451" cy="2973945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6" name="Circle"/>
                <p:cNvSpPr/>
                <p:nvPr/>
              </p:nvSpPr>
              <p:spPr>
                <a:xfrm>
                  <a:off x="2761064" y="2761064"/>
                  <a:ext cx="35070446" cy="3507044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956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7" name="Circle"/>
                <p:cNvSpPr/>
                <p:nvPr/>
              </p:nvSpPr>
              <p:spPr>
                <a:xfrm>
                  <a:off x="0" y="0"/>
                  <a:ext cx="40592574" cy="4059257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3601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8" name="Circle"/>
                <p:cNvSpPr/>
                <p:nvPr/>
              </p:nvSpPr>
              <p:spPr>
                <a:xfrm>
                  <a:off x="7901970" y="7901970"/>
                  <a:ext cx="24788634" cy="247886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614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sp>
            <p:nvSpPr>
              <p:cNvPr id="7" name="Circle"/>
              <p:cNvSpPr/>
              <p:nvPr/>
            </p:nvSpPr>
            <p:spPr>
              <a:xfrm>
                <a:off x="18400194" y="16429423"/>
                <a:ext cx="357636" cy="357635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24541519" y="17161053"/>
                <a:ext cx="250163" cy="250163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9" name="Circle"/>
              <p:cNvSpPr/>
              <p:nvPr/>
            </p:nvSpPr>
            <p:spPr>
              <a:xfrm>
                <a:off x="25108706" y="24529817"/>
                <a:ext cx="447760" cy="447760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9" name="Circle"/>
            <p:cNvSpPr/>
            <p:nvPr/>
          </p:nvSpPr>
          <p:spPr>
            <a:xfrm>
              <a:off x="1955196" y="4039457"/>
              <a:ext cx="4907534" cy="49075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0" name="Circle"/>
            <p:cNvSpPr/>
            <p:nvPr/>
          </p:nvSpPr>
          <p:spPr>
            <a:xfrm>
              <a:off x="7881497" y="7669848"/>
              <a:ext cx="3441875" cy="3441875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Circle"/>
            <p:cNvSpPr/>
            <p:nvPr/>
          </p:nvSpPr>
          <p:spPr>
            <a:xfrm>
              <a:off x="8994617" y="3740900"/>
              <a:ext cx="1968221" cy="196822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Circle"/>
            <p:cNvSpPr/>
            <p:nvPr/>
          </p:nvSpPr>
          <p:spPr>
            <a:xfrm>
              <a:off x="1356852" y="10108886"/>
              <a:ext cx="2573003" cy="2573003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3" name="Circle"/>
            <p:cNvSpPr/>
            <p:nvPr/>
          </p:nvSpPr>
          <p:spPr>
            <a:xfrm>
              <a:off x="3733182" y="1925373"/>
              <a:ext cx="1848610" cy="184861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Circle"/>
            <p:cNvSpPr/>
            <p:nvPr/>
          </p:nvSpPr>
          <p:spPr>
            <a:xfrm>
              <a:off x="6076724" y="-219106"/>
              <a:ext cx="3303426" cy="3303426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Circle"/>
            <p:cNvSpPr/>
            <p:nvPr/>
          </p:nvSpPr>
          <p:spPr>
            <a:xfrm>
              <a:off x="6076724" y="12120076"/>
              <a:ext cx="2498842" cy="249884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Circle"/>
            <p:cNvSpPr/>
            <p:nvPr/>
          </p:nvSpPr>
          <p:spPr>
            <a:xfrm>
              <a:off x="6265350" y="10317379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Circle"/>
            <p:cNvSpPr/>
            <p:nvPr/>
          </p:nvSpPr>
          <p:spPr>
            <a:xfrm>
              <a:off x="302406" y="1925373"/>
              <a:ext cx="510934" cy="5109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8" name="Circle"/>
            <p:cNvSpPr/>
            <p:nvPr/>
          </p:nvSpPr>
          <p:spPr>
            <a:xfrm>
              <a:off x="7161814" y="4844567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29" name="그림 개체 틀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5" r="5805"/>
            <a:stretch>
              <a:fillRect/>
            </a:stretch>
          </p:blipFill>
          <p:spPr>
            <a:xfrm>
              <a:off x="1356062" y="10074941"/>
              <a:ext cx="2573001" cy="2606948"/>
            </a:xfrm>
            <a:prstGeom prst="ellipse">
              <a:avLst/>
            </a:prstGeom>
          </p:spPr>
        </p:pic>
        <p:pic>
          <p:nvPicPr>
            <p:cNvPr id="30" name="그림 개체 틀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r="15544"/>
            <a:stretch>
              <a:fillRect/>
            </a:stretch>
          </p:blipFill>
          <p:spPr>
            <a:xfrm>
              <a:off x="6075417" y="-224676"/>
              <a:ext cx="3306924" cy="3302124"/>
            </a:xfrm>
            <a:prstGeom prst="ellipse">
              <a:avLst/>
            </a:prstGeom>
          </p:spPr>
        </p:pic>
        <p:pic>
          <p:nvPicPr>
            <p:cNvPr id="31" name="그림 개체 틀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>
              <a:fillRect/>
            </a:stretch>
          </p:blipFill>
          <p:spPr>
            <a:xfrm>
              <a:off x="7881938" y="7672388"/>
              <a:ext cx="3433017" cy="3433017"/>
            </a:xfrm>
            <a:prstGeom prst="ellipse">
              <a:avLst/>
            </a:prstGeom>
          </p:spPr>
        </p:pic>
        <p:sp>
          <p:nvSpPr>
            <p:cNvPr id="32" name="Circle"/>
            <p:cNvSpPr/>
            <p:nvPr/>
          </p:nvSpPr>
          <p:spPr>
            <a:xfrm>
              <a:off x="7885389" y="7668565"/>
              <a:ext cx="3441875" cy="3441875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Circle"/>
            <p:cNvSpPr/>
            <p:nvPr/>
          </p:nvSpPr>
          <p:spPr>
            <a:xfrm>
              <a:off x="6075417" y="-224676"/>
              <a:ext cx="3320171" cy="3330300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Circle"/>
            <p:cNvSpPr/>
            <p:nvPr/>
          </p:nvSpPr>
          <p:spPr>
            <a:xfrm>
              <a:off x="1356062" y="10074941"/>
              <a:ext cx="2573001" cy="2606948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Rectangle 3"/>
            <p:cNvSpPr>
              <a:spLocks/>
            </p:cNvSpPr>
            <p:nvPr/>
          </p:nvSpPr>
          <p:spPr bwMode="auto">
            <a:xfrm>
              <a:off x="12039473" y="5694995"/>
              <a:ext cx="9706476" cy="12556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r">
                <a:defRPr/>
              </a:pPr>
              <a:r>
                <a:rPr lang="en-US" altLang="ko-KR" sz="3600" b="1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Object Detection</a:t>
              </a:r>
              <a:endParaRPr lang="ko-KR" altLang="en-US" sz="3200" b="1" baseline="0" dirty="0">
                <a:solidFill>
                  <a:srgbClr val="1454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6" t="-1" r="23937" b="472"/>
          <a:stretch/>
        </p:blipFill>
        <p:spPr>
          <a:xfrm>
            <a:off x="1377680" y="2741854"/>
            <a:ext cx="2137810" cy="11289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EB35EB-97E7-4790-9A6A-24D5E3630798}"/>
              </a:ext>
            </a:extLst>
          </p:cNvPr>
          <p:cNvSpPr txBox="1"/>
          <p:nvPr/>
        </p:nvSpPr>
        <p:spPr>
          <a:xfrm>
            <a:off x="9450847" y="5816147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Dahyun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Kim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6A9129-B99A-466B-ABD7-E8969E4F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146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E9EADB7-7EF6-403E-B522-ECBA15105543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F96219-D68F-45AE-8475-55B3ABEB4BBA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Why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YOLO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?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63FDE6-1B57-47DF-A20A-EE1D7C7BAB76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1" name="Picture 3" descr="C:\Users\admin\Desktop\1.PNG">
              <a:extLst>
                <a:ext uri="{FF2B5EF4-FFF2-40B4-BE49-F238E27FC236}">
                  <a16:creationId xmlns:a16="http://schemas.microsoft.com/office/drawing/2014/main" id="{B6142855-3916-43F0-ABED-5188A2E02A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2BA4E4E-E806-4D8B-AAE8-0DBB6118F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3935E15-5505-44B9-BCA2-9C37A4E53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49" y="1336333"/>
            <a:ext cx="6266702" cy="5004179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357C892-4AC0-4C06-B3E6-90E7588FB0B4}"/>
              </a:ext>
            </a:extLst>
          </p:cNvPr>
          <p:cNvSpPr/>
          <p:nvPr/>
        </p:nvSpPr>
        <p:spPr>
          <a:xfrm>
            <a:off x="7013949" y="3603472"/>
            <a:ext cx="505792" cy="469900"/>
          </a:xfrm>
          <a:prstGeom prst="rightArrow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98604EA-A524-4793-8A68-7C2E032960F6}"/>
              </a:ext>
            </a:extLst>
          </p:cNvPr>
          <p:cNvSpPr/>
          <p:nvPr/>
        </p:nvSpPr>
        <p:spPr>
          <a:xfrm>
            <a:off x="8102600" y="3224136"/>
            <a:ext cx="3704851" cy="1228572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 spc="-1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실시간 객체 탐지 가능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BC6540-7E90-4529-9678-5BA4CD15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496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4C32B1B-5CA5-4A8A-87EA-426C2CE9000D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EE641D-DA01-426F-9CC7-6024D399B576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YOLO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flow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2FC7D5-0EA1-4F30-A596-5449F9EF26AF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9" name="Picture 3" descr="C:\Users\admin\Desktop\1.PNG">
              <a:extLst>
                <a:ext uri="{FF2B5EF4-FFF2-40B4-BE49-F238E27FC236}">
                  <a16:creationId xmlns:a16="http://schemas.microsoft.com/office/drawing/2014/main" id="{0CFF6EB6-F03F-482C-8313-E2135A6AD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6382E71-7332-4FE8-864F-56BDF75F2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1E8CBF5-5755-42D9-9F2A-D19265964CF8}"/>
              </a:ext>
            </a:extLst>
          </p:cNvPr>
          <p:cNvGrpSpPr/>
          <p:nvPr/>
        </p:nvGrpSpPr>
        <p:grpSpPr>
          <a:xfrm>
            <a:off x="1297991" y="1269072"/>
            <a:ext cx="9596018" cy="5209119"/>
            <a:chOff x="1297991" y="1269072"/>
            <a:chExt cx="9596018" cy="520911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657FEF8-C6FA-435A-93F7-D095DBCF58F4}"/>
                </a:ext>
              </a:extLst>
            </p:cNvPr>
            <p:cNvGrpSpPr/>
            <p:nvPr/>
          </p:nvGrpSpPr>
          <p:grpSpPr>
            <a:xfrm>
              <a:off x="1297991" y="1269072"/>
              <a:ext cx="9596018" cy="5071727"/>
              <a:chOff x="1297991" y="1269072"/>
              <a:chExt cx="9596018" cy="5071727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C3FE007C-0D40-4F4D-AF43-538AA01FC4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562"/>
              <a:stretch/>
            </p:blipFill>
            <p:spPr bwMode="auto">
              <a:xfrm>
                <a:off x="1297991" y="1269072"/>
                <a:ext cx="9596018" cy="5071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C6E13113-5881-4DD3-995D-C538442CDC1F}"/>
                  </a:ext>
                </a:extLst>
              </p:cNvPr>
              <p:cNvSpPr/>
              <p:nvPr/>
            </p:nvSpPr>
            <p:spPr>
              <a:xfrm>
                <a:off x="5295481" y="1269072"/>
                <a:ext cx="1477108" cy="37268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77C21F5-B453-4C67-8CBF-B506452DD05E}"/>
                </a:ext>
              </a:extLst>
            </p:cNvPr>
            <p:cNvSpPr/>
            <p:nvPr/>
          </p:nvSpPr>
          <p:spPr>
            <a:xfrm>
              <a:off x="10058400" y="5898382"/>
              <a:ext cx="835609" cy="57980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857984-52AB-4C6E-B5A8-A5975614B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048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7F097DE-072E-45B6-A366-3961B6765B81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1A91A8-F0E8-43C6-8DB5-AA177EBC64FC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YOLO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network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26E63F-109F-4F8C-936C-CCDFC18E7A37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27747657-FCF9-4016-80F2-E8371CD734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DB9D33B-FB20-45D2-A8CF-E1EFBF5BF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0DA24CF-B9A7-4E47-8E30-E4BAFC4F7F9C}"/>
              </a:ext>
            </a:extLst>
          </p:cNvPr>
          <p:cNvGrpSpPr/>
          <p:nvPr/>
        </p:nvGrpSpPr>
        <p:grpSpPr>
          <a:xfrm>
            <a:off x="589723" y="1778571"/>
            <a:ext cx="4555841" cy="1921204"/>
            <a:chOff x="647607" y="1430940"/>
            <a:chExt cx="11098079" cy="468007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4AE3746-0356-463B-9101-0F02E0534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607" y="1430940"/>
              <a:ext cx="10952675" cy="468007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CF4B38E-4A5B-4C0F-B34F-2CCA4EC29BA0}"/>
                </a:ext>
              </a:extLst>
            </p:cNvPr>
            <p:cNvSpPr/>
            <p:nvPr/>
          </p:nvSpPr>
          <p:spPr>
            <a:xfrm>
              <a:off x="8410278" y="3309258"/>
              <a:ext cx="3335408" cy="1371601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BA52762-0602-47BF-82EE-1CCAA4E01D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1051"/>
          <a:stretch/>
        </p:blipFill>
        <p:spPr>
          <a:xfrm>
            <a:off x="6362199" y="1786365"/>
            <a:ext cx="5240080" cy="33925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BEA7A9-F3F6-4AA3-AE39-EFCE405F0953}"/>
                  </a:ext>
                </a:extLst>
              </p:cNvPr>
              <p:cNvSpPr txBox="1"/>
              <p:nvPr/>
            </p:nvSpPr>
            <p:spPr>
              <a:xfrm>
                <a:off x="7021638" y="5346240"/>
                <a:ext cx="392120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i="1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ko-KR" sz="1600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1600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1600" i="1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(2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BEA7A9-F3F6-4AA3-AE39-EFCE405F0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638" y="5346240"/>
                <a:ext cx="3921202" cy="246221"/>
              </a:xfrm>
              <a:prstGeom prst="rect">
                <a:avLst/>
              </a:prstGeom>
              <a:blipFill>
                <a:blip r:embed="rId7"/>
                <a:stretch>
                  <a:fillRect l="-1089" r="-31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E00EFD1-8FB8-40B1-95C9-89FD440F749D}"/>
              </a:ext>
            </a:extLst>
          </p:cNvPr>
          <p:cNvSpPr/>
          <p:nvPr/>
        </p:nvSpPr>
        <p:spPr>
          <a:xfrm rot="19324939">
            <a:off x="4621651" y="4334080"/>
            <a:ext cx="1846255" cy="3369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F8309B9-C51F-4C07-9B6D-D0F9B9F190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5773" y="4567142"/>
            <a:ext cx="3347136" cy="1466955"/>
          </a:xfrm>
          <a:prstGeom prst="rect">
            <a:avLst/>
          </a:prstGeom>
          <a:blipFill dpi="0" rotWithShape="1">
            <a:blip r:embed="rId9">
              <a:alphaModFix amt="75000"/>
            </a:blip>
            <a:srcRect/>
            <a:tile tx="0" ty="0" sx="100000" sy="100000" flip="none" algn="tl"/>
          </a:blipFill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363D2C-5037-409F-809B-EB4AE9182348}"/>
              </a:ext>
            </a:extLst>
          </p:cNvPr>
          <p:cNvSpPr/>
          <p:nvPr/>
        </p:nvSpPr>
        <p:spPr>
          <a:xfrm>
            <a:off x="1105772" y="4598013"/>
            <a:ext cx="3477180" cy="143347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A95AEF-0EA5-4563-8A1D-B47CA80575D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9335" y="3666572"/>
            <a:ext cx="1237523" cy="1189432"/>
          </a:xfrm>
          <a:prstGeom prst="rect">
            <a:avLst/>
          </a:prstGeom>
          <a:noFill/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2967D44-5362-4563-B81A-A5D8619E9C39}"/>
              </a:ext>
            </a:extLst>
          </p:cNvPr>
          <p:cNvCxnSpPr>
            <a:cxnSpLocks/>
          </p:cNvCxnSpPr>
          <p:nvPr/>
        </p:nvCxnSpPr>
        <p:spPr>
          <a:xfrm flipH="1">
            <a:off x="1105772" y="3143557"/>
            <a:ext cx="2620164" cy="1451846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A47CD9-0522-4E66-8534-2DB95A262D3F}"/>
              </a:ext>
            </a:extLst>
          </p:cNvPr>
          <p:cNvCxnSpPr>
            <a:cxnSpLocks/>
          </p:cNvCxnSpPr>
          <p:nvPr/>
        </p:nvCxnSpPr>
        <p:spPr>
          <a:xfrm flipH="1">
            <a:off x="4582952" y="3143557"/>
            <a:ext cx="562612" cy="1451846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1750CE1-EF5E-4DFB-B563-D10CBC996CBD}"/>
              </a:ext>
            </a:extLst>
          </p:cNvPr>
          <p:cNvSpPr txBox="1">
            <a:spLocks/>
          </p:cNvSpPr>
          <p:nvPr/>
        </p:nvSpPr>
        <p:spPr>
          <a:xfrm>
            <a:off x="310332" y="1183057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YOLO Architecture</a:t>
            </a:r>
            <a:endParaRPr lang="ko-KR" altLang="en-US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F3A990-5F4A-4778-B46E-065D4AEF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759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91A8884-399C-4515-92D8-88E5ACC221E0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BAB5C3-319A-4432-92C3-FBADCD6C9653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YOLO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0F91EE-F758-4F60-88F2-AF9E4350D66C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9" name="Picture 3" descr="C:\Users\admin\Desktop\1.PNG">
              <a:extLst>
                <a:ext uri="{FF2B5EF4-FFF2-40B4-BE49-F238E27FC236}">
                  <a16:creationId xmlns:a16="http://schemas.microsoft.com/office/drawing/2014/main" id="{E1EA836E-C30F-4B55-BD74-A36080FFC4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F37EC64-8386-4ED8-BA09-D2AEE8877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7899D6D-9CAC-439F-9845-CD49E896D235}"/>
              </a:ext>
            </a:extLst>
          </p:cNvPr>
          <p:cNvGrpSpPr/>
          <p:nvPr/>
        </p:nvGrpSpPr>
        <p:grpSpPr>
          <a:xfrm>
            <a:off x="3068328" y="1239080"/>
            <a:ext cx="6416407" cy="2390520"/>
            <a:chOff x="1812681" y="1430940"/>
            <a:chExt cx="8572500" cy="2762250"/>
          </a:xfrm>
        </p:grpSpPr>
        <p:pic>
          <p:nvPicPr>
            <p:cNvPr id="9218" name="Picture 2" descr="https://blogfiles.pstatic.net/MjAxNzA0MjhfMTgy/MDAxNDkzMzYyNDk1MTE5.sJhub9RA2DgRz3-ziXYL-UfX1VcnPcpdxqzYoWnyTk4g.RtfPbkK1GajeoYLlXBpxotv6KZE_an22ns7C1OHlq00g.PNG.sogangori/last0.PNG?type=w1">
              <a:extLst>
                <a:ext uri="{FF2B5EF4-FFF2-40B4-BE49-F238E27FC236}">
                  <a16:creationId xmlns:a16="http://schemas.microsoft.com/office/drawing/2014/main" id="{7DDB9522-2C70-4FEE-9992-5D701A2FC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2681" y="1430940"/>
              <a:ext cx="8572500" cy="276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ADD3A66-0000-4729-A340-501F21B2E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038" b="85898"/>
            <a:stretch/>
          </p:blipFill>
          <p:spPr>
            <a:xfrm>
              <a:off x="6182034" y="1430940"/>
              <a:ext cx="4197285" cy="390883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60FA354-0D0B-438E-93EF-9F24C1E5C781}"/>
                </a:ext>
              </a:extLst>
            </p:cNvPr>
            <p:cNvSpPr/>
            <p:nvPr/>
          </p:nvSpPr>
          <p:spPr>
            <a:xfrm>
              <a:off x="3247219" y="3077843"/>
              <a:ext cx="926465" cy="536575"/>
            </a:xfrm>
            <a:prstGeom prst="rect">
              <a:avLst/>
            </a:prstGeom>
            <a:noFill/>
            <a:ln w="222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B0A561E-CBE1-4186-B3C8-ED1C94AF0DDC}"/>
                </a:ext>
              </a:extLst>
            </p:cNvPr>
            <p:cNvSpPr/>
            <p:nvPr/>
          </p:nvSpPr>
          <p:spPr>
            <a:xfrm>
              <a:off x="5669280" y="1823904"/>
              <a:ext cx="4473819" cy="129851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1C693B0-B775-4EE9-8C26-A7A295617280}"/>
                </a:ext>
              </a:extLst>
            </p:cNvPr>
            <p:cNvSpPr/>
            <p:nvPr/>
          </p:nvSpPr>
          <p:spPr>
            <a:xfrm>
              <a:off x="5486400" y="1744980"/>
              <a:ext cx="982980" cy="815340"/>
            </a:xfrm>
            <a:custGeom>
              <a:avLst/>
              <a:gdLst>
                <a:gd name="connsiteX0" fmla="*/ 0 w 982980"/>
                <a:gd name="connsiteY0" fmla="*/ 815340 h 815340"/>
                <a:gd name="connsiteX1" fmla="*/ 182880 w 982980"/>
                <a:gd name="connsiteY1" fmla="*/ 678180 h 815340"/>
                <a:gd name="connsiteX2" fmla="*/ 304800 w 982980"/>
                <a:gd name="connsiteY2" fmla="*/ 266700 h 815340"/>
                <a:gd name="connsiteX3" fmla="*/ 982980 w 982980"/>
                <a:gd name="connsiteY3" fmla="*/ 0 h 81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2980" h="815340">
                  <a:moveTo>
                    <a:pt x="0" y="815340"/>
                  </a:moveTo>
                  <a:cubicBezTo>
                    <a:pt x="66040" y="792480"/>
                    <a:pt x="132080" y="769620"/>
                    <a:pt x="182880" y="678180"/>
                  </a:cubicBezTo>
                  <a:cubicBezTo>
                    <a:pt x="233680" y="586740"/>
                    <a:pt x="171450" y="379730"/>
                    <a:pt x="304800" y="266700"/>
                  </a:cubicBezTo>
                  <a:cubicBezTo>
                    <a:pt x="438150" y="153670"/>
                    <a:pt x="710565" y="76835"/>
                    <a:pt x="982980" y="0"/>
                  </a:cubicBezTo>
                </a:path>
              </a:pathLst>
            </a:custGeom>
            <a:noFill/>
            <a:ln w="25400">
              <a:solidFill>
                <a:srgbClr val="F0BE2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A0F686A-96D0-4B41-8C5E-8F3AACBF0D9B}"/>
                </a:ext>
              </a:extLst>
            </p:cNvPr>
            <p:cNvSpPr/>
            <p:nvPr/>
          </p:nvSpPr>
          <p:spPr>
            <a:xfrm>
              <a:off x="4183380" y="1897380"/>
              <a:ext cx="3063240" cy="1447800"/>
            </a:xfrm>
            <a:custGeom>
              <a:avLst/>
              <a:gdLst>
                <a:gd name="connsiteX0" fmla="*/ 0 w 3063240"/>
                <a:gd name="connsiteY0" fmla="*/ 1447800 h 1447800"/>
                <a:gd name="connsiteX1" fmla="*/ 2575560 w 3063240"/>
                <a:gd name="connsiteY1" fmla="*/ 1097280 h 1447800"/>
                <a:gd name="connsiteX2" fmla="*/ 3063240 w 3063240"/>
                <a:gd name="connsiteY2" fmla="*/ 0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3240" h="1447800">
                  <a:moveTo>
                    <a:pt x="0" y="1447800"/>
                  </a:moveTo>
                  <a:cubicBezTo>
                    <a:pt x="1032510" y="1393190"/>
                    <a:pt x="2065020" y="1338580"/>
                    <a:pt x="2575560" y="1097280"/>
                  </a:cubicBezTo>
                  <a:cubicBezTo>
                    <a:pt x="3086100" y="855980"/>
                    <a:pt x="3060700" y="267970"/>
                    <a:pt x="3063240" y="0"/>
                  </a:cubicBezTo>
                </a:path>
              </a:pathLst>
            </a:custGeom>
            <a:noFill/>
            <a:ln w="25400">
              <a:solidFill>
                <a:srgbClr val="F0BE2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12F0F20-8750-4D24-AF39-09BCC242D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731772"/>
              </p:ext>
            </p:extLst>
          </p:nvPr>
        </p:nvGraphicFramePr>
        <p:xfrm>
          <a:off x="981281" y="4604908"/>
          <a:ext cx="9720000" cy="324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47701014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21306786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01542150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4764777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52880820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59353084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79890333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69082539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57879864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13938077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77759269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00742142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5435061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2848134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82414878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50268080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79663362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58961198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90228672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53205701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01588314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26425529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41936295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62104061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217278365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69548406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77311155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22928697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6631400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493975352"/>
                    </a:ext>
                  </a:extLst>
                </a:gridCol>
              </a:tblGrid>
              <a:tr h="324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x1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y1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w1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h1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c1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x2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y2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w2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h2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c2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cls1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cls2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cls3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…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…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cls18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cls19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cls20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448165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8104D600-6108-447D-9E06-509EFD0E0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010788"/>
              </p:ext>
            </p:extLst>
          </p:nvPr>
        </p:nvGraphicFramePr>
        <p:xfrm>
          <a:off x="4221281" y="5625251"/>
          <a:ext cx="6480000" cy="324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291504735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98874298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88068335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88026399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29213447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51023698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73651516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66856884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37066606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04685835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5967070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37914108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90680597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72784008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47984163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5791001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46106714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63710416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25861330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76631928"/>
                    </a:ext>
                  </a:extLst>
                </a:gridCol>
              </a:tblGrid>
              <a:tr h="324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cls1*c1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cls2*c1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cls3*c1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…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…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cls18*c1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cls19*c1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cls20*c1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98712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F4F0CADB-C6BD-4DBB-BF46-F273AB6B7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745082"/>
              </p:ext>
            </p:extLst>
          </p:nvPr>
        </p:nvGraphicFramePr>
        <p:xfrm>
          <a:off x="4221281" y="6166373"/>
          <a:ext cx="6480000" cy="324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291504735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98874298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88068335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88026399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29213447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51023698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73651516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66856884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37066606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04685835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5967070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37914108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90680597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72784008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47984163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5791001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46106714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63710416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25861330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76631928"/>
                    </a:ext>
                  </a:extLst>
                </a:gridCol>
              </a:tblGrid>
              <a:tr h="324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cls1</a:t>
                      </a: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*c2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cls2*c2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cls3*c2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…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…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cls18*c2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cls19*c2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cls20*c2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98712"/>
                  </a:ext>
                </a:extLst>
              </a:tr>
            </a:tbl>
          </a:graphicData>
        </a:graphic>
      </p:graphicFrame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5A17A766-A3E9-4D39-8C2E-F971D44A38E7}"/>
              </a:ext>
            </a:extLst>
          </p:cNvPr>
          <p:cNvSpPr/>
          <p:nvPr/>
        </p:nvSpPr>
        <p:spPr>
          <a:xfrm>
            <a:off x="4215482" y="4930742"/>
            <a:ext cx="6486525" cy="142875"/>
          </a:xfrm>
          <a:custGeom>
            <a:avLst/>
            <a:gdLst>
              <a:gd name="connsiteX0" fmla="*/ 0 w 6486525"/>
              <a:gd name="connsiteY0" fmla="*/ 0 h 142875"/>
              <a:gd name="connsiteX1" fmla="*/ 3248025 w 6486525"/>
              <a:gd name="connsiteY1" fmla="*/ 142875 h 142875"/>
              <a:gd name="connsiteX2" fmla="*/ 6486525 w 6486525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6525" h="142875">
                <a:moveTo>
                  <a:pt x="0" y="0"/>
                </a:moveTo>
                <a:cubicBezTo>
                  <a:pt x="1083469" y="71437"/>
                  <a:pt x="2166938" y="142875"/>
                  <a:pt x="3248025" y="142875"/>
                </a:cubicBezTo>
                <a:cubicBezTo>
                  <a:pt x="4329112" y="142875"/>
                  <a:pt x="5946775" y="23812"/>
                  <a:pt x="6486525" y="0"/>
                </a:cubicBezTo>
              </a:path>
            </a:pathLst>
          </a:custGeom>
          <a:noFill/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DFF78A0-8BAB-47C6-9EB5-544E8EA51520}"/>
              </a:ext>
            </a:extLst>
          </p:cNvPr>
          <p:cNvSpPr txBox="1"/>
          <p:nvPr/>
        </p:nvSpPr>
        <p:spPr>
          <a:xfrm>
            <a:off x="10894287" y="5624435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bb1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44A42C-60FC-49D2-B6AA-F1BF1514B389}"/>
              </a:ext>
            </a:extLst>
          </p:cNvPr>
          <p:cNvSpPr txBox="1"/>
          <p:nvPr/>
        </p:nvSpPr>
        <p:spPr>
          <a:xfrm>
            <a:off x="10894287" y="6152209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bb2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23755879-B004-47B2-A1C7-5F3027071A2A}"/>
              </a:ext>
            </a:extLst>
          </p:cNvPr>
          <p:cNvCxnSpPr>
            <a:cxnSpLocks/>
            <a:stCxn id="31" idx="1"/>
            <a:endCxn id="52" idx="0"/>
          </p:cNvCxnSpPr>
          <p:nvPr/>
        </p:nvCxnSpPr>
        <p:spPr>
          <a:xfrm flipH="1">
            <a:off x="3719419" y="5073617"/>
            <a:ext cx="3744088" cy="540193"/>
          </a:xfrm>
          <a:prstGeom prst="bentConnector4">
            <a:avLst>
              <a:gd name="adj1" fmla="val -6106"/>
              <a:gd name="adj2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A59BC3B3-4DFE-443B-9107-8704400DF39F}"/>
              </a:ext>
            </a:extLst>
          </p:cNvPr>
          <p:cNvCxnSpPr>
            <a:cxnSpLocks/>
            <a:endCxn id="52" idx="1"/>
          </p:cNvCxnSpPr>
          <p:nvPr/>
        </p:nvCxnSpPr>
        <p:spPr>
          <a:xfrm rot="5400000">
            <a:off x="3396337" y="5128407"/>
            <a:ext cx="822111" cy="487249"/>
          </a:xfrm>
          <a:prstGeom prst="bentConnector4">
            <a:avLst>
              <a:gd name="adj1" fmla="val 39705"/>
              <a:gd name="adj2" fmla="val 14691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E0BD5235-2ACE-42CB-A429-B4A9282C7E42}"/>
              </a:ext>
            </a:extLst>
          </p:cNvPr>
          <p:cNvCxnSpPr>
            <a:cxnSpLocks/>
            <a:stCxn id="31" idx="1"/>
            <a:endCxn id="63" idx="1"/>
          </p:cNvCxnSpPr>
          <p:nvPr/>
        </p:nvCxnSpPr>
        <p:spPr>
          <a:xfrm flipH="1">
            <a:off x="3563767" y="5073617"/>
            <a:ext cx="3899740" cy="1254951"/>
          </a:xfrm>
          <a:prstGeom prst="bentConnector5">
            <a:avLst>
              <a:gd name="adj1" fmla="val -5862"/>
              <a:gd name="adj2" fmla="val 43256"/>
              <a:gd name="adj3" fmla="val 105862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B7C82005-AD23-42BB-BDF1-2FEE4DF2483C}"/>
              </a:ext>
            </a:extLst>
          </p:cNvPr>
          <p:cNvCxnSpPr>
            <a:cxnSpLocks/>
            <a:endCxn id="63" idx="1"/>
          </p:cNvCxnSpPr>
          <p:nvPr/>
        </p:nvCxnSpPr>
        <p:spPr>
          <a:xfrm rot="16200000" flipH="1">
            <a:off x="2314363" y="5079164"/>
            <a:ext cx="1331456" cy="1167352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81CCEEE-9E14-4CAA-A9EC-AD661281013B}"/>
              </a:ext>
            </a:extLst>
          </p:cNvPr>
          <p:cNvSpPr txBox="1"/>
          <p:nvPr/>
        </p:nvSpPr>
        <p:spPr>
          <a:xfrm>
            <a:off x="3563767" y="5613810"/>
            <a:ext cx="31130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0" i="0" dirty="0">
                <a:solidFill>
                  <a:srgbClr val="202124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×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F90438C-A22C-4802-B445-DFE3EBE6AE0C}"/>
              </a:ext>
            </a:extLst>
          </p:cNvPr>
          <p:cNvCxnSpPr>
            <a:stCxn id="52" idx="3"/>
            <a:endCxn id="29" idx="1"/>
          </p:cNvCxnSpPr>
          <p:nvPr/>
        </p:nvCxnSpPr>
        <p:spPr>
          <a:xfrm>
            <a:off x="3875071" y="5783087"/>
            <a:ext cx="346210" cy="43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975B82B-4743-47E0-9DD6-63008D3B131B}"/>
              </a:ext>
            </a:extLst>
          </p:cNvPr>
          <p:cNvSpPr txBox="1"/>
          <p:nvPr/>
        </p:nvSpPr>
        <p:spPr>
          <a:xfrm>
            <a:off x="3563767" y="6159291"/>
            <a:ext cx="31130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0" i="0" dirty="0">
                <a:solidFill>
                  <a:srgbClr val="202124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×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226" name="직선 화살표 연결선 9225">
            <a:extLst>
              <a:ext uri="{FF2B5EF4-FFF2-40B4-BE49-F238E27FC236}">
                <a16:creationId xmlns:a16="http://schemas.microsoft.com/office/drawing/2014/main" id="{D17F8157-5D2D-4DD4-9CA9-48AEAB66AE11}"/>
              </a:ext>
            </a:extLst>
          </p:cNvPr>
          <p:cNvCxnSpPr>
            <a:stCxn id="63" idx="3"/>
            <a:endCxn id="30" idx="1"/>
          </p:cNvCxnSpPr>
          <p:nvPr/>
        </p:nvCxnSpPr>
        <p:spPr>
          <a:xfrm>
            <a:off x="3875071" y="6328568"/>
            <a:ext cx="34621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1" name="직선 화살표 연결선 9230">
            <a:extLst>
              <a:ext uri="{FF2B5EF4-FFF2-40B4-BE49-F238E27FC236}">
                <a16:creationId xmlns:a16="http://schemas.microsoft.com/office/drawing/2014/main" id="{C4F5270A-D960-417B-9BC8-67041A159FA9}"/>
              </a:ext>
            </a:extLst>
          </p:cNvPr>
          <p:cNvCxnSpPr>
            <a:cxnSpLocks/>
          </p:cNvCxnSpPr>
          <p:nvPr/>
        </p:nvCxnSpPr>
        <p:spPr>
          <a:xfrm>
            <a:off x="8038064" y="1510858"/>
            <a:ext cx="0" cy="2972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2" name="직사각형 9231">
            <a:extLst>
              <a:ext uri="{FF2B5EF4-FFF2-40B4-BE49-F238E27FC236}">
                <a16:creationId xmlns:a16="http://schemas.microsoft.com/office/drawing/2014/main" id="{FDEF0807-EC33-4723-AECD-0135E5B7D436}"/>
              </a:ext>
            </a:extLst>
          </p:cNvPr>
          <p:cNvSpPr/>
          <p:nvPr/>
        </p:nvSpPr>
        <p:spPr>
          <a:xfrm>
            <a:off x="1009649" y="4624170"/>
            <a:ext cx="1571625" cy="271637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67604A3-83F7-43E1-B987-B6A38EF65887}"/>
              </a:ext>
            </a:extLst>
          </p:cNvPr>
          <p:cNvSpPr/>
          <p:nvPr/>
        </p:nvSpPr>
        <p:spPr>
          <a:xfrm>
            <a:off x="2618604" y="4624170"/>
            <a:ext cx="1571625" cy="27163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4" name="내용 개체 틀 2">
            <a:extLst>
              <a:ext uri="{FF2B5EF4-FFF2-40B4-BE49-F238E27FC236}">
                <a16:creationId xmlns:a16="http://schemas.microsoft.com/office/drawing/2014/main" id="{7B04CBDA-9DEE-47D0-A19D-1F7AA0C3905E}"/>
              </a:ext>
            </a:extLst>
          </p:cNvPr>
          <p:cNvSpPr txBox="1">
            <a:spLocks/>
          </p:cNvSpPr>
          <p:nvPr/>
        </p:nvSpPr>
        <p:spPr>
          <a:xfrm>
            <a:off x="310332" y="1183057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YOLO Algorithms</a:t>
            </a:r>
            <a:endParaRPr lang="ko-KR" altLang="en-US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9242" name="연결선: 꺾임 9241">
            <a:extLst>
              <a:ext uri="{FF2B5EF4-FFF2-40B4-BE49-F238E27FC236}">
                <a16:creationId xmlns:a16="http://schemas.microsoft.com/office/drawing/2014/main" id="{99F4B461-0B74-4D86-948E-07A9A2558233}"/>
              </a:ext>
            </a:extLst>
          </p:cNvPr>
          <p:cNvCxnSpPr>
            <a:cxnSpLocks/>
            <a:endCxn id="9255" idx="2"/>
          </p:cNvCxnSpPr>
          <p:nvPr/>
        </p:nvCxnSpPr>
        <p:spPr>
          <a:xfrm rot="16200000" flipV="1">
            <a:off x="769748" y="3951771"/>
            <a:ext cx="1220532" cy="109246"/>
          </a:xfrm>
          <a:prstGeom prst="bentConnector3">
            <a:avLst>
              <a:gd name="adj1" fmla="val 4961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1" name="연결선: 꺾임 9250">
            <a:extLst>
              <a:ext uri="{FF2B5EF4-FFF2-40B4-BE49-F238E27FC236}">
                <a16:creationId xmlns:a16="http://schemas.microsoft.com/office/drawing/2014/main" id="{03204D2D-1926-4A5E-9713-3765E84CE85D}"/>
              </a:ext>
            </a:extLst>
          </p:cNvPr>
          <p:cNvCxnSpPr>
            <a:cxnSpLocks/>
            <a:endCxn id="9255" idx="2"/>
          </p:cNvCxnSpPr>
          <p:nvPr/>
        </p:nvCxnSpPr>
        <p:spPr>
          <a:xfrm rot="5400000" flipH="1" flipV="1">
            <a:off x="636381" y="3935162"/>
            <a:ext cx="1228044" cy="14997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55" name="직사각형 9254">
            <a:extLst>
              <a:ext uri="{FF2B5EF4-FFF2-40B4-BE49-F238E27FC236}">
                <a16:creationId xmlns:a16="http://schemas.microsoft.com/office/drawing/2014/main" id="{2B2A1303-AF3A-4D81-88DA-E70832E5FADB}"/>
              </a:ext>
            </a:extLst>
          </p:cNvPr>
          <p:cNvSpPr/>
          <p:nvPr/>
        </p:nvSpPr>
        <p:spPr>
          <a:xfrm>
            <a:off x="492856" y="2941867"/>
            <a:ext cx="1665069" cy="4542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Grid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셀 내에서 예측한 </a:t>
            </a:r>
            <a:endParaRPr lang="en-US" altLang="ko-KR" sz="11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객체의 중심 좌표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F4B7112-32C8-40BD-8AC7-941762829BAB}"/>
              </a:ext>
            </a:extLst>
          </p:cNvPr>
          <p:cNvSpPr/>
          <p:nvPr/>
        </p:nvSpPr>
        <p:spPr>
          <a:xfrm>
            <a:off x="1469610" y="3517526"/>
            <a:ext cx="967444" cy="4542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B-box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</a:t>
            </a:r>
            <a:endParaRPr lang="en-US" altLang="ko-KR" sz="11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높이와 너비</a:t>
            </a:r>
          </a:p>
        </p:txBody>
      </p:sp>
      <p:cxnSp>
        <p:nvCxnSpPr>
          <p:cNvPr id="9264" name="연결선: 꺾임 9263">
            <a:extLst>
              <a:ext uri="{FF2B5EF4-FFF2-40B4-BE49-F238E27FC236}">
                <a16:creationId xmlns:a16="http://schemas.microsoft.com/office/drawing/2014/main" id="{6B1EC163-2798-4B76-BA44-AE5DC848D03F}"/>
              </a:ext>
            </a:extLst>
          </p:cNvPr>
          <p:cNvCxnSpPr>
            <a:cxnSpLocks/>
            <a:endCxn id="113" idx="2"/>
          </p:cNvCxnSpPr>
          <p:nvPr/>
        </p:nvCxnSpPr>
        <p:spPr>
          <a:xfrm rot="5400000" flipH="1" flipV="1">
            <a:off x="1498153" y="4161482"/>
            <a:ext cx="644874" cy="26548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6" name="연결선: 꺾임 9265">
            <a:extLst>
              <a:ext uri="{FF2B5EF4-FFF2-40B4-BE49-F238E27FC236}">
                <a16:creationId xmlns:a16="http://schemas.microsoft.com/office/drawing/2014/main" id="{718729B9-D259-4548-A1E9-E53C5E01CC7F}"/>
              </a:ext>
            </a:extLst>
          </p:cNvPr>
          <p:cNvCxnSpPr>
            <a:cxnSpLocks/>
            <a:endCxn id="113" idx="2"/>
          </p:cNvCxnSpPr>
          <p:nvPr/>
        </p:nvCxnSpPr>
        <p:spPr>
          <a:xfrm rot="16200000" flipV="1">
            <a:off x="1745712" y="4179408"/>
            <a:ext cx="652383" cy="237142"/>
          </a:xfrm>
          <a:prstGeom prst="bentConnector3">
            <a:avLst>
              <a:gd name="adj1" fmla="val 5073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70FB237-DB44-43D9-8199-17568656F0B5}"/>
              </a:ext>
            </a:extLst>
          </p:cNvPr>
          <p:cNvSpPr/>
          <p:nvPr/>
        </p:nvSpPr>
        <p:spPr>
          <a:xfrm>
            <a:off x="2791174" y="4025559"/>
            <a:ext cx="1226483" cy="4542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B-box </a:t>
            </a:r>
            <a:r>
              <a:rPr lang="ko-KR" altLang="en-US" sz="1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 객체가 있을 확률</a:t>
            </a:r>
          </a:p>
        </p:txBody>
      </p:sp>
      <p:cxnSp>
        <p:nvCxnSpPr>
          <p:cNvPr id="9274" name="연결선: 꺾임 9273">
            <a:extLst>
              <a:ext uri="{FF2B5EF4-FFF2-40B4-BE49-F238E27FC236}">
                <a16:creationId xmlns:a16="http://schemas.microsoft.com/office/drawing/2014/main" id="{6E2C823F-7436-419F-981F-37B5587D2B58}"/>
              </a:ext>
            </a:extLst>
          </p:cNvPr>
          <p:cNvCxnSpPr>
            <a:endCxn id="124" idx="1"/>
          </p:cNvCxnSpPr>
          <p:nvPr/>
        </p:nvCxnSpPr>
        <p:spPr>
          <a:xfrm flipV="1">
            <a:off x="2437054" y="4252690"/>
            <a:ext cx="354120" cy="347859"/>
          </a:xfrm>
          <a:prstGeom prst="bentConnector3">
            <a:avLst>
              <a:gd name="adj1" fmla="val 292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F1C85C-E34E-46EC-A0E0-30DF23FE1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89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AB91ECC-C807-423A-BB7B-FF2650AD5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98" r="58381"/>
          <a:stretch/>
        </p:blipFill>
        <p:spPr>
          <a:xfrm>
            <a:off x="664987" y="2329543"/>
            <a:ext cx="4215485" cy="28738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49A49CC-D35C-4ED3-8A70-DFB1B6072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563" y="1154110"/>
            <a:ext cx="5739493" cy="4934564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0374805-07D5-4460-9D50-15CA6BD4EAA2}"/>
              </a:ext>
            </a:extLst>
          </p:cNvPr>
          <p:cNvSpPr/>
          <p:nvPr/>
        </p:nvSpPr>
        <p:spPr>
          <a:xfrm>
            <a:off x="5105874" y="3581400"/>
            <a:ext cx="544286" cy="370114"/>
          </a:xfrm>
          <a:prstGeom prst="rightArrow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F39BCF-8CD8-4A88-B797-AFED6B434CF6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61ECFD-5714-4907-8269-7F35ADBD9F2D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YOLO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75926B-3C37-4977-B85B-C659699120CC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6FC1A783-BFED-482A-AF63-E2AE3A71AB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999F4E7-EFAD-41DC-90E2-EB7F3EE11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5C1DDD91-BAB7-4D9E-BB10-989007FFBED2}"/>
              </a:ext>
            </a:extLst>
          </p:cNvPr>
          <p:cNvSpPr txBox="1">
            <a:spLocks/>
          </p:cNvSpPr>
          <p:nvPr/>
        </p:nvSpPr>
        <p:spPr>
          <a:xfrm>
            <a:off x="310332" y="1183057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YOLO Algorithms</a:t>
            </a:r>
            <a:endParaRPr lang="ko-KR" altLang="en-US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FF7A10-9A57-4062-A6B0-59A40A0C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451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94FC1DAA-0D01-4048-AFC7-C39A614F1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410928"/>
              </p:ext>
            </p:extLst>
          </p:nvPr>
        </p:nvGraphicFramePr>
        <p:xfrm>
          <a:off x="6683462" y="1914040"/>
          <a:ext cx="4234454" cy="4077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922">
                  <a:extLst>
                    <a:ext uri="{9D8B030D-6E8A-4147-A177-3AD203B41FA5}">
                      <a16:colId xmlns:a16="http://schemas.microsoft.com/office/drawing/2014/main" val="2655920824"/>
                    </a:ext>
                  </a:extLst>
                </a:gridCol>
                <a:gridCol w="604922">
                  <a:extLst>
                    <a:ext uri="{9D8B030D-6E8A-4147-A177-3AD203B41FA5}">
                      <a16:colId xmlns:a16="http://schemas.microsoft.com/office/drawing/2014/main" val="3449928994"/>
                    </a:ext>
                  </a:extLst>
                </a:gridCol>
                <a:gridCol w="604922">
                  <a:extLst>
                    <a:ext uri="{9D8B030D-6E8A-4147-A177-3AD203B41FA5}">
                      <a16:colId xmlns:a16="http://schemas.microsoft.com/office/drawing/2014/main" val="4274056383"/>
                    </a:ext>
                  </a:extLst>
                </a:gridCol>
                <a:gridCol w="604922">
                  <a:extLst>
                    <a:ext uri="{9D8B030D-6E8A-4147-A177-3AD203B41FA5}">
                      <a16:colId xmlns:a16="http://schemas.microsoft.com/office/drawing/2014/main" val="147692232"/>
                    </a:ext>
                  </a:extLst>
                </a:gridCol>
                <a:gridCol w="604922">
                  <a:extLst>
                    <a:ext uri="{9D8B030D-6E8A-4147-A177-3AD203B41FA5}">
                      <a16:colId xmlns:a16="http://schemas.microsoft.com/office/drawing/2014/main" val="4282888288"/>
                    </a:ext>
                  </a:extLst>
                </a:gridCol>
                <a:gridCol w="604922">
                  <a:extLst>
                    <a:ext uri="{9D8B030D-6E8A-4147-A177-3AD203B41FA5}">
                      <a16:colId xmlns:a16="http://schemas.microsoft.com/office/drawing/2014/main" val="2287111914"/>
                    </a:ext>
                  </a:extLst>
                </a:gridCol>
                <a:gridCol w="604922">
                  <a:extLst>
                    <a:ext uri="{9D8B030D-6E8A-4147-A177-3AD203B41FA5}">
                      <a16:colId xmlns:a16="http://schemas.microsoft.com/office/drawing/2014/main" val="2227495290"/>
                    </a:ext>
                  </a:extLst>
                </a:gridCol>
              </a:tblGrid>
              <a:tr h="5825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171416"/>
                  </a:ext>
                </a:extLst>
              </a:tr>
              <a:tr h="5825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12385"/>
                  </a:ext>
                </a:extLst>
              </a:tr>
              <a:tr h="5825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398293"/>
                  </a:ext>
                </a:extLst>
              </a:tr>
              <a:tr h="5825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071624"/>
                  </a:ext>
                </a:extLst>
              </a:tr>
              <a:tr h="5825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561090"/>
                  </a:ext>
                </a:extLst>
              </a:tr>
              <a:tr h="5825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061153"/>
                  </a:ext>
                </a:extLst>
              </a:tr>
              <a:tr h="5825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78562"/>
                  </a:ext>
                </a:extLst>
              </a:tr>
            </a:tbl>
          </a:graphicData>
        </a:graphic>
      </p:graphicFrame>
      <p:pic>
        <p:nvPicPr>
          <p:cNvPr id="32" name="Picture 2">
            <a:extLst>
              <a:ext uri="{FF2B5EF4-FFF2-40B4-BE49-F238E27FC236}">
                <a16:creationId xmlns:a16="http://schemas.microsoft.com/office/drawing/2014/main" id="{E53EFB67-17B3-4204-A62B-62F9BB056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34" y="1914040"/>
            <a:ext cx="3180345" cy="339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341F35B-BDB8-4FC0-86A8-AA2BE2997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410928"/>
              </p:ext>
            </p:extLst>
          </p:nvPr>
        </p:nvGraphicFramePr>
        <p:xfrm>
          <a:off x="1201449" y="1914040"/>
          <a:ext cx="4234454" cy="4077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922">
                  <a:extLst>
                    <a:ext uri="{9D8B030D-6E8A-4147-A177-3AD203B41FA5}">
                      <a16:colId xmlns:a16="http://schemas.microsoft.com/office/drawing/2014/main" val="2655920824"/>
                    </a:ext>
                  </a:extLst>
                </a:gridCol>
                <a:gridCol w="604922">
                  <a:extLst>
                    <a:ext uri="{9D8B030D-6E8A-4147-A177-3AD203B41FA5}">
                      <a16:colId xmlns:a16="http://schemas.microsoft.com/office/drawing/2014/main" val="3449928994"/>
                    </a:ext>
                  </a:extLst>
                </a:gridCol>
                <a:gridCol w="604922">
                  <a:extLst>
                    <a:ext uri="{9D8B030D-6E8A-4147-A177-3AD203B41FA5}">
                      <a16:colId xmlns:a16="http://schemas.microsoft.com/office/drawing/2014/main" val="4274056383"/>
                    </a:ext>
                  </a:extLst>
                </a:gridCol>
                <a:gridCol w="604922">
                  <a:extLst>
                    <a:ext uri="{9D8B030D-6E8A-4147-A177-3AD203B41FA5}">
                      <a16:colId xmlns:a16="http://schemas.microsoft.com/office/drawing/2014/main" val="147692232"/>
                    </a:ext>
                  </a:extLst>
                </a:gridCol>
                <a:gridCol w="604922">
                  <a:extLst>
                    <a:ext uri="{9D8B030D-6E8A-4147-A177-3AD203B41FA5}">
                      <a16:colId xmlns:a16="http://schemas.microsoft.com/office/drawing/2014/main" val="4282888288"/>
                    </a:ext>
                  </a:extLst>
                </a:gridCol>
                <a:gridCol w="604922">
                  <a:extLst>
                    <a:ext uri="{9D8B030D-6E8A-4147-A177-3AD203B41FA5}">
                      <a16:colId xmlns:a16="http://schemas.microsoft.com/office/drawing/2014/main" val="2287111914"/>
                    </a:ext>
                  </a:extLst>
                </a:gridCol>
                <a:gridCol w="604922">
                  <a:extLst>
                    <a:ext uri="{9D8B030D-6E8A-4147-A177-3AD203B41FA5}">
                      <a16:colId xmlns:a16="http://schemas.microsoft.com/office/drawing/2014/main" val="2227495290"/>
                    </a:ext>
                  </a:extLst>
                </a:gridCol>
              </a:tblGrid>
              <a:tr h="5825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171416"/>
                  </a:ext>
                </a:extLst>
              </a:tr>
              <a:tr h="5825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12385"/>
                  </a:ext>
                </a:extLst>
              </a:tr>
              <a:tr h="5825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398293"/>
                  </a:ext>
                </a:extLst>
              </a:tr>
              <a:tr h="5825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071624"/>
                  </a:ext>
                </a:extLst>
              </a:tr>
              <a:tr h="5825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561090"/>
                  </a:ext>
                </a:extLst>
              </a:tr>
              <a:tr h="5825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061153"/>
                  </a:ext>
                </a:extLst>
              </a:tr>
              <a:tr h="5825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78562"/>
                  </a:ext>
                </a:extLst>
              </a:tr>
            </a:tbl>
          </a:graphicData>
        </a:graphic>
      </p:graphicFrame>
      <p:pic>
        <p:nvPicPr>
          <p:cNvPr id="6146" name="Picture 2">
            <a:extLst>
              <a:ext uri="{FF2B5EF4-FFF2-40B4-BE49-F238E27FC236}">
                <a16:creationId xmlns:a16="http://schemas.microsoft.com/office/drawing/2014/main" id="{3DBBECA0-3FA6-4C74-A6AD-AD64DC985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121" y="1914040"/>
            <a:ext cx="3180345" cy="339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EF39BCF-8CD8-4A88-B797-AFED6B434CF6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61ECFD-5714-4907-8269-7F35ADBD9F2D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YOLO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75926B-3C37-4977-B85B-C659699120CC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6FC1A783-BFED-482A-AF63-E2AE3A71AB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999F4E7-EFAD-41DC-90E2-EB7F3EE11D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5C1DDD91-BAB7-4D9E-BB10-989007FFBED2}"/>
              </a:ext>
            </a:extLst>
          </p:cNvPr>
          <p:cNvSpPr txBox="1">
            <a:spLocks/>
          </p:cNvSpPr>
          <p:nvPr/>
        </p:nvSpPr>
        <p:spPr>
          <a:xfrm>
            <a:off x="310332" y="1183057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Overlap Problem</a:t>
            </a:r>
            <a:endParaRPr lang="ko-KR" altLang="en-US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43DD9-5899-4E89-8109-CCEA49B11A8F}"/>
              </a:ext>
            </a:extLst>
          </p:cNvPr>
          <p:cNvSpPr txBox="1"/>
          <p:nvPr/>
        </p:nvSpPr>
        <p:spPr>
          <a:xfrm>
            <a:off x="3163024" y="1549798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18002-724E-4289-8ECE-E6DA74548BF5}"/>
              </a:ext>
            </a:extLst>
          </p:cNvPr>
          <p:cNvSpPr txBox="1"/>
          <p:nvPr/>
        </p:nvSpPr>
        <p:spPr>
          <a:xfrm>
            <a:off x="820422" y="3783744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9A3FD6-4899-4D0A-89D5-47EA4A45A196}"/>
              </a:ext>
            </a:extLst>
          </p:cNvPr>
          <p:cNvSpPr/>
          <p:nvPr/>
        </p:nvSpPr>
        <p:spPr>
          <a:xfrm>
            <a:off x="2400300" y="3054927"/>
            <a:ext cx="623455" cy="6086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F4B921-C82C-448C-8217-BD006E761DD8}"/>
              </a:ext>
            </a:extLst>
          </p:cNvPr>
          <p:cNvSpPr/>
          <p:nvPr/>
        </p:nvSpPr>
        <p:spPr>
          <a:xfrm>
            <a:off x="8507134" y="3054927"/>
            <a:ext cx="623455" cy="6086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9FA5DE7-E1B7-4F48-83AD-E6324FF787B3}"/>
              </a:ext>
            </a:extLst>
          </p:cNvPr>
          <p:cNvSpPr/>
          <p:nvPr/>
        </p:nvSpPr>
        <p:spPr>
          <a:xfrm>
            <a:off x="2823561" y="3429000"/>
            <a:ext cx="69464" cy="69493"/>
          </a:xfrm>
          <a:prstGeom prst="ellipse">
            <a:avLst/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12CDC4D-817F-45B6-B5DD-C6922C373867}"/>
              </a:ext>
            </a:extLst>
          </p:cNvPr>
          <p:cNvSpPr/>
          <p:nvPr/>
        </p:nvSpPr>
        <p:spPr>
          <a:xfrm>
            <a:off x="8651449" y="3434382"/>
            <a:ext cx="69464" cy="69493"/>
          </a:xfrm>
          <a:prstGeom prst="ellipse">
            <a:avLst/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2B4335-0E6B-47ED-8148-F44B999ACE82}"/>
              </a:ext>
            </a:extLst>
          </p:cNvPr>
          <p:cNvSpPr txBox="1"/>
          <p:nvPr/>
        </p:nvSpPr>
        <p:spPr>
          <a:xfrm>
            <a:off x="8645037" y="1549798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1BAD9D-98B4-4318-BBEA-0000ED61B536}"/>
              </a:ext>
            </a:extLst>
          </p:cNvPr>
          <p:cNvSpPr txBox="1"/>
          <p:nvPr/>
        </p:nvSpPr>
        <p:spPr>
          <a:xfrm>
            <a:off x="6302435" y="3783744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9AF58B-5620-4134-BED1-1155EE62EAA7}"/>
              </a:ext>
            </a:extLst>
          </p:cNvPr>
          <p:cNvSpPr/>
          <p:nvPr/>
        </p:nvSpPr>
        <p:spPr>
          <a:xfrm>
            <a:off x="1924050" y="2019300"/>
            <a:ext cx="1876425" cy="29241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D417482-CEC9-4E8E-8D45-79BAF4285B91}"/>
              </a:ext>
            </a:extLst>
          </p:cNvPr>
          <p:cNvSpPr/>
          <p:nvPr/>
        </p:nvSpPr>
        <p:spPr>
          <a:xfrm>
            <a:off x="7728918" y="2009776"/>
            <a:ext cx="1876425" cy="3067050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B150FD-F764-42BA-B74B-802F9D098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905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">
            <a:extLst>
              <a:ext uri="{FF2B5EF4-FFF2-40B4-BE49-F238E27FC236}">
                <a16:creationId xmlns:a16="http://schemas.microsoft.com/office/drawing/2014/main" id="{D1AE20E5-BF73-4F28-8958-874281F71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810836"/>
              </p:ext>
            </p:extLst>
          </p:nvPr>
        </p:nvGraphicFramePr>
        <p:xfrm>
          <a:off x="4376847" y="1919980"/>
          <a:ext cx="4234454" cy="4077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922">
                  <a:extLst>
                    <a:ext uri="{9D8B030D-6E8A-4147-A177-3AD203B41FA5}">
                      <a16:colId xmlns:a16="http://schemas.microsoft.com/office/drawing/2014/main" val="2655920824"/>
                    </a:ext>
                  </a:extLst>
                </a:gridCol>
                <a:gridCol w="604922">
                  <a:extLst>
                    <a:ext uri="{9D8B030D-6E8A-4147-A177-3AD203B41FA5}">
                      <a16:colId xmlns:a16="http://schemas.microsoft.com/office/drawing/2014/main" val="3449928994"/>
                    </a:ext>
                  </a:extLst>
                </a:gridCol>
                <a:gridCol w="604922">
                  <a:extLst>
                    <a:ext uri="{9D8B030D-6E8A-4147-A177-3AD203B41FA5}">
                      <a16:colId xmlns:a16="http://schemas.microsoft.com/office/drawing/2014/main" val="4274056383"/>
                    </a:ext>
                  </a:extLst>
                </a:gridCol>
                <a:gridCol w="604922">
                  <a:extLst>
                    <a:ext uri="{9D8B030D-6E8A-4147-A177-3AD203B41FA5}">
                      <a16:colId xmlns:a16="http://schemas.microsoft.com/office/drawing/2014/main" val="147692232"/>
                    </a:ext>
                  </a:extLst>
                </a:gridCol>
                <a:gridCol w="604922">
                  <a:extLst>
                    <a:ext uri="{9D8B030D-6E8A-4147-A177-3AD203B41FA5}">
                      <a16:colId xmlns:a16="http://schemas.microsoft.com/office/drawing/2014/main" val="4282888288"/>
                    </a:ext>
                  </a:extLst>
                </a:gridCol>
                <a:gridCol w="604922">
                  <a:extLst>
                    <a:ext uri="{9D8B030D-6E8A-4147-A177-3AD203B41FA5}">
                      <a16:colId xmlns:a16="http://schemas.microsoft.com/office/drawing/2014/main" val="2287111914"/>
                    </a:ext>
                  </a:extLst>
                </a:gridCol>
                <a:gridCol w="604922">
                  <a:extLst>
                    <a:ext uri="{9D8B030D-6E8A-4147-A177-3AD203B41FA5}">
                      <a16:colId xmlns:a16="http://schemas.microsoft.com/office/drawing/2014/main" val="2227495290"/>
                    </a:ext>
                  </a:extLst>
                </a:gridCol>
              </a:tblGrid>
              <a:tr h="5825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171416"/>
                  </a:ext>
                </a:extLst>
              </a:tr>
              <a:tr h="5825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12385"/>
                  </a:ext>
                </a:extLst>
              </a:tr>
              <a:tr h="5825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398293"/>
                  </a:ext>
                </a:extLst>
              </a:tr>
              <a:tr h="5825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071624"/>
                  </a:ext>
                </a:extLst>
              </a:tr>
              <a:tr h="5825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561090"/>
                  </a:ext>
                </a:extLst>
              </a:tr>
              <a:tr h="5825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061153"/>
                  </a:ext>
                </a:extLst>
              </a:tr>
              <a:tr h="5825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78562"/>
                  </a:ext>
                </a:extLst>
              </a:tr>
            </a:tbl>
          </a:graphicData>
        </a:graphic>
      </p:graphicFrame>
      <p:pic>
        <p:nvPicPr>
          <p:cNvPr id="27" name="Picture 2">
            <a:extLst>
              <a:ext uri="{FF2B5EF4-FFF2-40B4-BE49-F238E27FC236}">
                <a16:creationId xmlns:a16="http://schemas.microsoft.com/office/drawing/2014/main" id="{DD904A16-06A4-4703-8580-900639C74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519" y="1919980"/>
            <a:ext cx="3180345" cy="339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EABE02-7797-4237-82D5-6E9D653D8F8F}"/>
              </a:ext>
            </a:extLst>
          </p:cNvPr>
          <p:cNvSpPr/>
          <p:nvPr/>
        </p:nvSpPr>
        <p:spPr>
          <a:xfrm>
            <a:off x="6200519" y="3060867"/>
            <a:ext cx="623455" cy="6086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DAE40A6-F497-4C3C-88E3-03955A3005ED}"/>
              </a:ext>
            </a:extLst>
          </p:cNvPr>
          <p:cNvSpPr/>
          <p:nvPr/>
        </p:nvSpPr>
        <p:spPr>
          <a:xfrm>
            <a:off x="6344834" y="3440322"/>
            <a:ext cx="69464" cy="69493"/>
          </a:xfrm>
          <a:prstGeom prst="ellipse">
            <a:avLst/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54D49-5ADB-4FF7-B7CC-7A0D2AC67799}"/>
              </a:ext>
            </a:extLst>
          </p:cNvPr>
          <p:cNvSpPr txBox="1"/>
          <p:nvPr/>
        </p:nvSpPr>
        <p:spPr>
          <a:xfrm>
            <a:off x="6338422" y="1555738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C79691-7B4A-4345-BFA7-5D7619D73334}"/>
              </a:ext>
            </a:extLst>
          </p:cNvPr>
          <p:cNvSpPr txBox="1"/>
          <p:nvPr/>
        </p:nvSpPr>
        <p:spPr>
          <a:xfrm>
            <a:off x="3995820" y="3789684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F39BCF-8CD8-4A88-B797-AFED6B434CF6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61ECFD-5714-4907-8269-7F35ADBD9F2D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YOLO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75926B-3C37-4977-B85B-C659699120CC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6FC1A783-BFED-482A-AF63-E2AE3A71AB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999F4E7-EFAD-41DC-90E2-EB7F3EE11D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5C1DDD91-BAB7-4D9E-BB10-989007FFBED2}"/>
              </a:ext>
            </a:extLst>
          </p:cNvPr>
          <p:cNvSpPr txBox="1">
            <a:spLocks/>
          </p:cNvSpPr>
          <p:nvPr/>
        </p:nvSpPr>
        <p:spPr>
          <a:xfrm>
            <a:off x="310332" y="1183058"/>
            <a:ext cx="11563616" cy="503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Overlap Problem</a:t>
            </a:r>
            <a:endParaRPr lang="ko-KR" altLang="en-US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9387629-09FD-49C9-9C32-C3796A2412EA}"/>
              </a:ext>
            </a:extLst>
          </p:cNvPr>
          <p:cNvSpPr/>
          <p:nvPr/>
        </p:nvSpPr>
        <p:spPr>
          <a:xfrm>
            <a:off x="5134468" y="2047727"/>
            <a:ext cx="1876425" cy="29241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A9E6AAE-4743-42F4-B70D-EC2347BFCF4D}"/>
              </a:ext>
            </a:extLst>
          </p:cNvPr>
          <p:cNvSpPr/>
          <p:nvPr/>
        </p:nvSpPr>
        <p:spPr>
          <a:xfrm>
            <a:off x="5579956" y="3054927"/>
            <a:ext cx="623455" cy="6086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68E3E08-1609-4BDD-AADA-8F6C5C886584}"/>
              </a:ext>
            </a:extLst>
          </p:cNvPr>
          <p:cNvSpPr/>
          <p:nvPr/>
        </p:nvSpPr>
        <p:spPr>
          <a:xfrm>
            <a:off x="6003217" y="3429000"/>
            <a:ext cx="69464" cy="69493"/>
          </a:xfrm>
          <a:prstGeom prst="ellipse">
            <a:avLst/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27CAADB-BFCC-4B9F-AAC1-1199DB5FE05C}"/>
              </a:ext>
            </a:extLst>
          </p:cNvPr>
          <p:cNvSpPr/>
          <p:nvPr/>
        </p:nvSpPr>
        <p:spPr>
          <a:xfrm>
            <a:off x="5440953" y="1919980"/>
            <a:ext cx="1876425" cy="3067050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076F32-1BB1-4374-ACB7-B9D95F688406}"/>
              </a:ext>
            </a:extLst>
          </p:cNvPr>
          <p:cNvSpPr txBox="1"/>
          <p:nvPr/>
        </p:nvSpPr>
        <p:spPr>
          <a:xfrm>
            <a:off x="2110232" y="6361184"/>
            <a:ext cx="8180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두개의 그리드 셀에서 생성된 각각의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B-box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같은 객체 영역을 가리키고 있음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→ </a:t>
            </a:r>
            <a:r>
              <a:rPr lang="ko-KR" altLang="en-US" sz="1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해결방법 </a:t>
            </a:r>
            <a:r>
              <a:rPr lang="en-US" altLang="ko-KR" sz="1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NMS</a:t>
            </a:r>
            <a:endParaRPr lang="ko-KR" altLang="en-US" sz="1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176CE9-86E7-43A0-A7D6-BC3E99675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35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EF39BCF-8CD8-4A88-B797-AFED6B434CF6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61ECFD-5714-4907-8269-7F35ADBD9F2D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YOLO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75926B-3C37-4977-B85B-C659699120CC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6FC1A783-BFED-482A-AF63-E2AE3A71AB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999F4E7-EFAD-41DC-90E2-EB7F3EE11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5C1DDD91-BAB7-4D9E-BB10-989007FFBED2}"/>
              </a:ext>
            </a:extLst>
          </p:cNvPr>
          <p:cNvSpPr txBox="1">
            <a:spLocks/>
          </p:cNvSpPr>
          <p:nvPr/>
        </p:nvSpPr>
        <p:spPr>
          <a:xfrm>
            <a:off x="310332" y="1183058"/>
            <a:ext cx="11563616" cy="584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IoU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(Intersection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over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Union)</a:t>
            </a:r>
            <a:endParaRPr lang="ko-KR" altLang="en-US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97F57F-2CFC-4306-B650-0E4C0B326FCC}"/>
              </a:ext>
            </a:extLst>
          </p:cNvPr>
          <p:cNvSpPr/>
          <p:nvPr/>
        </p:nvSpPr>
        <p:spPr>
          <a:xfrm>
            <a:off x="1833417" y="2388184"/>
            <a:ext cx="913991" cy="913991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86CED7-54F2-446A-8940-88963EB66222}"/>
              </a:ext>
            </a:extLst>
          </p:cNvPr>
          <p:cNvSpPr/>
          <p:nvPr/>
        </p:nvSpPr>
        <p:spPr>
          <a:xfrm>
            <a:off x="2330649" y="2845179"/>
            <a:ext cx="913991" cy="871538"/>
          </a:xfrm>
          <a:prstGeom prst="rect">
            <a:avLst/>
          </a:prstGeom>
          <a:noFill/>
          <a:ln w="222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516EF6-724B-4D58-8D76-882F23D386D3}"/>
              </a:ext>
            </a:extLst>
          </p:cNvPr>
          <p:cNvSpPr txBox="1"/>
          <p:nvPr/>
        </p:nvSpPr>
        <p:spPr>
          <a:xfrm>
            <a:off x="310332" y="1649935"/>
            <a:ext cx="7566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 B-box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간의 겹침 정도를 확인 할 수 있는 지표로서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객체 검출에 대한 성능 지표로도 사용됨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2DD2D2A-17A0-4A72-90C0-90210AA62BEE}"/>
              </a:ext>
            </a:extLst>
          </p:cNvPr>
          <p:cNvSpPr/>
          <p:nvPr/>
        </p:nvSpPr>
        <p:spPr>
          <a:xfrm>
            <a:off x="1833417" y="4315301"/>
            <a:ext cx="913991" cy="913991"/>
          </a:xfrm>
          <a:prstGeom prst="rect">
            <a:avLst/>
          </a:prstGeom>
          <a:solidFill>
            <a:srgbClr val="FF0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7DA5F7-22D1-4F06-B045-D67CA527D9BD}"/>
              </a:ext>
            </a:extLst>
          </p:cNvPr>
          <p:cNvSpPr/>
          <p:nvPr/>
        </p:nvSpPr>
        <p:spPr>
          <a:xfrm>
            <a:off x="2330649" y="4772296"/>
            <a:ext cx="913991" cy="871538"/>
          </a:xfrm>
          <a:prstGeom prst="rect">
            <a:avLst/>
          </a:prstGeom>
          <a:solidFill>
            <a:srgbClr val="FF0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CCA2B5-E06B-4516-8D59-FC19F906E773}"/>
              </a:ext>
            </a:extLst>
          </p:cNvPr>
          <p:cNvSpPr/>
          <p:nvPr/>
        </p:nvSpPr>
        <p:spPr>
          <a:xfrm>
            <a:off x="2330649" y="2845179"/>
            <a:ext cx="416759" cy="456996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8DF851-E84A-4B98-8ED9-F901AE9FF347}"/>
              </a:ext>
            </a:extLst>
          </p:cNvPr>
          <p:cNvCxnSpPr/>
          <p:nvPr/>
        </p:nvCxnSpPr>
        <p:spPr>
          <a:xfrm>
            <a:off x="1292015" y="3971925"/>
            <a:ext cx="2524125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C28268F-4429-4DB2-B8CA-713F118AEFEA}"/>
              </a:ext>
            </a:extLst>
          </p:cNvPr>
          <p:cNvSpPr txBox="1"/>
          <p:nvPr/>
        </p:nvSpPr>
        <p:spPr>
          <a:xfrm>
            <a:off x="4322188" y="3837743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55AC7B-5FF0-4FDD-930A-0E6866423335}"/>
              </a:ext>
            </a:extLst>
          </p:cNvPr>
          <p:cNvCxnSpPr/>
          <p:nvPr/>
        </p:nvCxnSpPr>
        <p:spPr>
          <a:xfrm>
            <a:off x="5119687" y="3971925"/>
            <a:ext cx="2524125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495C60-8ABC-46B4-92BF-6537DB5AFB81}"/>
              </a:ext>
            </a:extLst>
          </p:cNvPr>
          <p:cNvSpPr txBox="1"/>
          <p:nvPr/>
        </p:nvSpPr>
        <p:spPr>
          <a:xfrm>
            <a:off x="4824420" y="3255052"/>
            <a:ext cx="3106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Overlapping Region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D76F90-FCA3-47F7-89DA-663C1BE5FA13}"/>
              </a:ext>
            </a:extLst>
          </p:cNvPr>
          <p:cNvSpPr txBox="1"/>
          <p:nvPr/>
        </p:nvSpPr>
        <p:spPr>
          <a:xfrm>
            <a:off x="4974884" y="4176297"/>
            <a:ext cx="2806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Combined Region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1908CF7-22AE-4660-A1E6-481FF1FFC6D1}"/>
              </a:ext>
            </a:extLst>
          </p:cNvPr>
          <p:cNvCxnSpPr>
            <a:cxnSpLocks/>
          </p:cNvCxnSpPr>
          <p:nvPr/>
        </p:nvCxnSpPr>
        <p:spPr>
          <a:xfrm>
            <a:off x="8578665" y="3971925"/>
            <a:ext cx="3219471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D3EC03-D009-4E84-BDEE-C754B221B806}"/>
              </a:ext>
            </a:extLst>
          </p:cNvPr>
          <p:cNvSpPr txBox="1"/>
          <p:nvPr/>
        </p:nvSpPr>
        <p:spPr>
          <a:xfrm>
            <a:off x="8147812" y="3837743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5EC1C41-5F26-4154-A888-6D902F6D7398}"/>
                  </a:ext>
                </a:extLst>
              </p:cNvPr>
              <p:cNvSpPr txBox="1"/>
              <p:nvPr/>
            </p:nvSpPr>
            <p:spPr>
              <a:xfrm>
                <a:off x="394570" y="3818036"/>
                <a:ext cx="5355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5EC1C41-5F26-4154-A888-6D902F6D7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70" y="3818036"/>
                <a:ext cx="535596" cy="307777"/>
              </a:xfrm>
              <a:prstGeom prst="rect">
                <a:avLst/>
              </a:prstGeom>
              <a:blipFill>
                <a:blip r:embed="rId5"/>
                <a:stretch>
                  <a:fillRect l="-15909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CED3CF6C-B3BC-48AD-9ED5-5EA4F193DAE2}"/>
              </a:ext>
            </a:extLst>
          </p:cNvPr>
          <p:cNvSpPr txBox="1"/>
          <p:nvPr/>
        </p:nvSpPr>
        <p:spPr>
          <a:xfrm>
            <a:off x="870462" y="3837743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8EDF45-C343-4974-9F68-CD8876B65B21}"/>
                  </a:ext>
                </a:extLst>
              </p:cNvPr>
              <p:cNvSpPr txBox="1"/>
              <p:nvPr/>
            </p:nvSpPr>
            <p:spPr>
              <a:xfrm>
                <a:off x="8654477" y="3529966"/>
                <a:ext cx="321947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𝐵𝑏𝑜𝑥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𝐵𝑏𝑜𝑥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𝐴𝑟𝑒𝑎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8EDF45-C343-4974-9F68-CD8876B65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477" y="3529966"/>
                <a:ext cx="3219471" cy="307777"/>
              </a:xfrm>
              <a:prstGeom prst="rect">
                <a:avLst/>
              </a:prstGeom>
              <a:blipFill>
                <a:blip r:embed="rId6"/>
                <a:stretch>
                  <a:fillRect l="-1326"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7572906-F2AF-42AA-915A-6A6C430E7925}"/>
                  </a:ext>
                </a:extLst>
              </p:cNvPr>
              <p:cNvSpPr txBox="1"/>
              <p:nvPr/>
            </p:nvSpPr>
            <p:spPr>
              <a:xfrm>
                <a:off x="8654477" y="4106108"/>
                <a:ext cx="321947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𝐵𝑏𝑜𝑥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𝐵𝑏𝑜𝑥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𝐴𝑟𝑒𝑎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7572906-F2AF-42AA-915A-6A6C430E7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477" y="4106108"/>
                <a:ext cx="3219471" cy="307777"/>
              </a:xfrm>
              <a:prstGeom prst="rect">
                <a:avLst/>
              </a:prstGeom>
              <a:blipFill>
                <a:blip r:embed="rId7"/>
                <a:stretch>
                  <a:fillRect l="-132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796589-9E4E-476A-BB79-96330957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587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27431"/>
          <a:stretch/>
        </p:blipFill>
        <p:spPr>
          <a:xfrm>
            <a:off x="6784995" y="2016426"/>
            <a:ext cx="5319082" cy="385227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F74E783-186D-446B-BE7A-35F32D841AFD}"/>
              </a:ext>
            </a:extLst>
          </p:cNvPr>
          <p:cNvGrpSpPr/>
          <p:nvPr/>
        </p:nvGrpSpPr>
        <p:grpSpPr>
          <a:xfrm>
            <a:off x="310331" y="174225"/>
            <a:ext cx="8188209" cy="957455"/>
            <a:chOff x="575801" y="366017"/>
            <a:chExt cx="12949172" cy="229189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B1A30D-A335-4FE2-9DA0-5E6DC9C32634}"/>
                </a:ext>
              </a:extLst>
            </p:cNvPr>
            <p:cNvSpPr txBox="1"/>
            <p:nvPr/>
          </p:nvSpPr>
          <p:spPr>
            <a:xfrm>
              <a:off x="575801" y="366017"/>
              <a:ext cx="12949172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YOLO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- 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Non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Maximum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Suppression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A62265-838E-4C41-ADD0-26207A848993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9" name="Picture 3" descr="C:\Users\admin\Desktop\1.PNG">
              <a:extLst>
                <a:ext uri="{FF2B5EF4-FFF2-40B4-BE49-F238E27FC236}">
                  <a16:creationId xmlns:a16="http://schemas.microsoft.com/office/drawing/2014/main" id="{D78344F9-472B-4759-8A23-E9A00FCACD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1611F6C-EDF0-4302-92E7-81F18C5EEB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2F5AC705-3779-4FF2-A052-D9850192D8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7953119"/>
              </p:ext>
            </p:extLst>
          </p:nvPr>
        </p:nvGraphicFramePr>
        <p:xfrm>
          <a:off x="506135" y="1446284"/>
          <a:ext cx="6025821" cy="5416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1AD6E87-A09E-40F1-9A82-6C385133111F}"/>
              </a:ext>
            </a:extLst>
          </p:cNvPr>
          <p:cNvSpPr txBox="1">
            <a:spLocks/>
          </p:cNvSpPr>
          <p:nvPr/>
        </p:nvSpPr>
        <p:spPr>
          <a:xfrm>
            <a:off x="310332" y="1249992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NMS(Non Maximum Suppression)</a:t>
            </a:r>
            <a:endParaRPr lang="ko-KR" altLang="en-US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CFCCA1-8662-4DF7-BBDD-2789479E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801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-9967990" y="-8200105"/>
            <a:ext cx="24568893" cy="23225943"/>
            <a:chOff x="-17814132" y="-15617260"/>
            <a:chExt cx="44418093" cy="44418093"/>
          </a:xfrm>
        </p:grpSpPr>
        <p:grpSp>
          <p:nvGrpSpPr>
            <p:cNvPr id="5" name="Group"/>
            <p:cNvGrpSpPr/>
            <p:nvPr/>
          </p:nvGrpSpPr>
          <p:grpSpPr>
            <a:xfrm>
              <a:off x="-17814132" y="-15617260"/>
              <a:ext cx="44418093" cy="44418093"/>
              <a:chOff x="0" y="0"/>
              <a:chExt cx="40592573" cy="40592573"/>
            </a:xfrm>
          </p:grpSpPr>
          <p:grpSp>
            <p:nvGrpSpPr>
              <p:cNvPr id="6" name="Group"/>
              <p:cNvGrpSpPr/>
              <p:nvPr/>
            </p:nvGrpSpPr>
            <p:grpSpPr>
              <a:xfrm>
                <a:off x="0" y="0"/>
                <a:ext cx="40592574" cy="40592574"/>
                <a:chOff x="0" y="0"/>
                <a:chExt cx="40592573" cy="40592573"/>
              </a:xfrm>
            </p:grpSpPr>
            <p:sp>
              <p:nvSpPr>
                <p:cNvPr id="10" name="Circle"/>
                <p:cNvSpPr/>
                <p:nvPr/>
              </p:nvSpPr>
              <p:spPr>
                <a:xfrm>
                  <a:off x="11890523" y="11890523"/>
                  <a:ext cx="16811527" cy="1681152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1" name="Circle"/>
                <p:cNvSpPr/>
                <p:nvPr/>
              </p:nvSpPr>
              <p:spPr>
                <a:xfrm>
                  <a:off x="13583446" y="13583446"/>
                  <a:ext cx="13425681" cy="1342568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2329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2" name="Circle"/>
                <p:cNvSpPr/>
                <p:nvPr/>
              </p:nvSpPr>
              <p:spPr>
                <a:xfrm>
                  <a:off x="14985820" y="14985820"/>
                  <a:ext cx="10620934" cy="106209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4196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3" name="Circle"/>
                <p:cNvSpPr/>
                <p:nvPr/>
              </p:nvSpPr>
              <p:spPr>
                <a:xfrm>
                  <a:off x="16210929" y="16210928"/>
                  <a:ext cx="8170717" cy="817071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5584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4" name="Circle"/>
                <p:cNvSpPr/>
                <p:nvPr/>
              </p:nvSpPr>
              <p:spPr>
                <a:xfrm>
                  <a:off x="17235760" y="17235760"/>
                  <a:ext cx="6121056" cy="6121056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7708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5" name="Circle"/>
                <p:cNvSpPr/>
                <p:nvPr/>
              </p:nvSpPr>
              <p:spPr>
                <a:xfrm>
                  <a:off x="5426561" y="5426561"/>
                  <a:ext cx="29739451" cy="2973945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6" name="Circle"/>
                <p:cNvSpPr/>
                <p:nvPr/>
              </p:nvSpPr>
              <p:spPr>
                <a:xfrm>
                  <a:off x="2761064" y="2761064"/>
                  <a:ext cx="35070446" cy="3507044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956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7" name="Circle"/>
                <p:cNvSpPr/>
                <p:nvPr/>
              </p:nvSpPr>
              <p:spPr>
                <a:xfrm>
                  <a:off x="0" y="0"/>
                  <a:ext cx="40592574" cy="4059257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3601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8" name="Circle"/>
                <p:cNvSpPr/>
                <p:nvPr/>
              </p:nvSpPr>
              <p:spPr>
                <a:xfrm>
                  <a:off x="7901970" y="7901970"/>
                  <a:ext cx="24788634" cy="247886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614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sp>
            <p:nvSpPr>
              <p:cNvPr id="7" name="Circle"/>
              <p:cNvSpPr/>
              <p:nvPr/>
            </p:nvSpPr>
            <p:spPr>
              <a:xfrm>
                <a:off x="18400194" y="16429423"/>
                <a:ext cx="357636" cy="357635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24541519" y="17161053"/>
                <a:ext cx="250163" cy="250163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9" name="Circle"/>
              <p:cNvSpPr/>
              <p:nvPr/>
            </p:nvSpPr>
            <p:spPr>
              <a:xfrm>
                <a:off x="25108706" y="24529817"/>
                <a:ext cx="447760" cy="447760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9" name="Circle"/>
            <p:cNvSpPr/>
            <p:nvPr/>
          </p:nvSpPr>
          <p:spPr>
            <a:xfrm>
              <a:off x="1955196" y="4039457"/>
              <a:ext cx="4907534" cy="49075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0" name="Circle"/>
            <p:cNvSpPr/>
            <p:nvPr/>
          </p:nvSpPr>
          <p:spPr>
            <a:xfrm>
              <a:off x="7881497" y="7669848"/>
              <a:ext cx="3441875" cy="3441875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Circle"/>
            <p:cNvSpPr/>
            <p:nvPr/>
          </p:nvSpPr>
          <p:spPr>
            <a:xfrm>
              <a:off x="8994617" y="3740900"/>
              <a:ext cx="1968221" cy="196822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Circle"/>
            <p:cNvSpPr/>
            <p:nvPr/>
          </p:nvSpPr>
          <p:spPr>
            <a:xfrm>
              <a:off x="1356852" y="10108886"/>
              <a:ext cx="2573003" cy="2573003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3" name="Circle"/>
            <p:cNvSpPr/>
            <p:nvPr/>
          </p:nvSpPr>
          <p:spPr>
            <a:xfrm>
              <a:off x="3733182" y="1925373"/>
              <a:ext cx="1848610" cy="184861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Circle"/>
            <p:cNvSpPr/>
            <p:nvPr/>
          </p:nvSpPr>
          <p:spPr>
            <a:xfrm>
              <a:off x="6076724" y="-219106"/>
              <a:ext cx="3303426" cy="3303426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Circle"/>
            <p:cNvSpPr/>
            <p:nvPr/>
          </p:nvSpPr>
          <p:spPr>
            <a:xfrm>
              <a:off x="6076724" y="12120076"/>
              <a:ext cx="2498842" cy="249884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Circle"/>
            <p:cNvSpPr/>
            <p:nvPr/>
          </p:nvSpPr>
          <p:spPr>
            <a:xfrm>
              <a:off x="6265350" y="10317379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Circle"/>
            <p:cNvSpPr/>
            <p:nvPr/>
          </p:nvSpPr>
          <p:spPr>
            <a:xfrm>
              <a:off x="302406" y="1925373"/>
              <a:ext cx="510934" cy="5109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8" name="Circle"/>
            <p:cNvSpPr/>
            <p:nvPr/>
          </p:nvSpPr>
          <p:spPr>
            <a:xfrm>
              <a:off x="7161814" y="4844567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29" name="그림 개체 틀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5" r="5805"/>
            <a:stretch>
              <a:fillRect/>
            </a:stretch>
          </p:blipFill>
          <p:spPr>
            <a:xfrm>
              <a:off x="1356062" y="10074941"/>
              <a:ext cx="2573001" cy="2606948"/>
            </a:xfrm>
            <a:prstGeom prst="ellipse">
              <a:avLst/>
            </a:prstGeom>
          </p:spPr>
        </p:pic>
        <p:pic>
          <p:nvPicPr>
            <p:cNvPr id="30" name="그림 개체 틀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r="15544"/>
            <a:stretch>
              <a:fillRect/>
            </a:stretch>
          </p:blipFill>
          <p:spPr>
            <a:xfrm>
              <a:off x="6075417" y="-224676"/>
              <a:ext cx="3306924" cy="3302124"/>
            </a:xfrm>
            <a:prstGeom prst="ellipse">
              <a:avLst/>
            </a:prstGeom>
          </p:spPr>
        </p:pic>
        <p:pic>
          <p:nvPicPr>
            <p:cNvPr id="31" name="그림 개체 틀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>
              <a:fillRect/>
            </a:stretch>
          </p:blipFill>
          <p:spPr>
            <a:xfrm>
              <a:off x="7881938" y="7672388"/>
              <a:ext cx="3433017" cy="3433017"/>
            </a:xfrm>
            <a:prstGeom prst="ellipse">
              <a:avLst/>
            </a:prstGeom>
          </p:spPr>
        </p:pic>
        <p:sp>
          <p:nvSpPr>
            <p:cNvPr id="32" name="Circle"/>
            <p:cNvSpPr/>
            <p:nvPr/>
          </p:nvSpPr>
          <p:spPr>
            <a:xfrm>
              <a:off x="7885389" y="7668565"/>
              <a:ext cx="3441875" cy="3441875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Circle"/>
            <p:cNvSpPr/>
            <p:nvPr/>
          </p:nvSpPr>
          <p:spPr>
            <a:xfrm>
              <a:off x="6075417" y="-224676"/>
              <a:ext cx="3320171" cy="3330300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Circle"/>
            <p:cNvSpPr/>
            <p:nvPr/>
          </p:nvSpPr>
          <p:spPr>
            <a:xfrm>
              <a:off x="1356062" y="10074941"/>
              <a:ext cx="2573001" cy="2606948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Rectangle 3"/>
            <p:cNvSpPr>
              <a:spLocks/>
            </p:cNvSpPr>
            <p:nvPr/>
          </p:nvSpPr>
          <p:spPr bwMode="auto">
            <a:xfrm>
              <a:off x="13930297" y="5694995"/>
              <a:ext cx="7815650" cy="12556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r" eaLnBrk="1">
                <a:lnSpc>
                  <a:spcPct val="100000"/>
                </a:lnSpc>
                <a:defRPr/>
              </a:pPr>
              <a:r>
                <a:rPr lang="en-US" altLang="ko-KR" sz="3600" b="1" baseline="0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YOLO v2</a:t>
              </a:r>
              <a:endParaRPr lang="ko-KR" altLang="en-US" sz="3200" b="1" baseline="0" dirty="0">
                <a:solidFill>
                  <a:srgbClr val="1454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55D8AEC7-3008-46AD-B596-52E5003037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4" r="1099"/>
          <a:stretch/>
        </p:blipFill>
        <p:spPr>
          <a:xfrm>
            <a:off x="1047746" y="2340418"/>
            <a:ext cx="3296604" cy="162925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2009A5F-78E0-463B-890B-2650BB4DE3F2}"/>
              </a:ext>
            </a:extLst>
          </p:cNvPr>
          <p:cNvSpPr txBox="1"/>
          <p:nvPr/>
        </p:nvSpPr>
        <p:spPr>
          <a:xfrm>
            <a:off x="9450847" y="5816147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Dahyun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Kim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5CE2B3-79C9-4CC8-B385-6F7E8769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5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7C56553-DDA9-4B50-9D61-D2AFA8C86287}"/>
              </a:ext>
            </a:extLst>
          </p:cNvPr>
          <p:cNvSpPr/>
          <p:nvPr/>
        </p:nvSpPr>
        <p:spPr>
          <a:xfrm>
            <a:off x="250005" y="731740"/>
            <a:ext cx="5845995" cy="5640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52096D-BE7E-4982-BB77-B05FAE4F525D}"/>
              </a:ext>
            </a:extLst>
          </p:cNvPr>
          <p:cNvSpPr/>
          <p:nvPr/>
        </p:nvSpPr>
        <p:spPr>
          <a:xfrm>
            <a:off x="6096000" y="731740"/>
            <a:ext cx="5845995" cy="5640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31633D-13D6-4A36-9491-D9D331B86989}"/>
              </a:ext>
            </a:extLst>
          </p:cNvPr>
          <p:cNvSpPr txBox="1"/>
          <p:nvPr/>
        </p:nvSpPr>
        <p:spPr>
          <a:xfrm>
            <a:off x="382050" y="1145108"/>
            <a:ext cx="6063273" cy="481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8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Intro</a:t>
            </a:r>
            <a:endParaRPr lang="en-US" altLang="ko-KR" sz="2000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774700" lvl="1" indent="-317500">
              <a:lnSpc>
                <a:spcPct val="120000"/>
              </a:lnSpc>
              <a:buFont typeface="나눔스퀘어_ac ExtraBold" charset="0"/>
              <a:buChar char="•"/>
            </a:pPr>
            <a:r>
              <a:rPr lang="en-US" altLang="ko-KR" sz="20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What is Object Detection?</a:t>
            </a:r>
          </a:p>
          <a:p>
            <a:pPr marL="774700" lvl="1" indent="-317500">
              <a:lnSpc>
                <a:spcPct val="120000"/>
              </a:lnSpc>
              <a:buFont typeface="나눔스퀘어_ac ExtraBold" charset="0"/>
              <a:buChar char="•"/>
            </a:pPr>
            <a:r>
              <a:rPr lang="en-US" altLang="ko-KR" sz="20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Classification + Localization</a:t>
            </a:r>
          </a:p>
          <a:p>
            <a:pPr marL="774700" lvl="1" indent="-317500">
              <a:lnSpc>
                <a:spcPct val="120000"/>
              </a:lnSpc>
              <a:buFont typeface="나눔스퀘어_ac ExtraBold" charset="0"/>
              <a:buChar char="•"/>
            </a:pPr>
            <a:r>
              <a:rPr lang="en-US" altLang="ko-KR" sz="20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1-Stage, 2-Stage Object Detection</a:t>
            </a:r>
          </a:p>
          <a:p>
            <a:pPr>
              <a:lnSpc>
                <a:spcPct val="150000"/>
              </a:lnSpc>
            </a:pPr>
            <a:r>
              <a:rPr lang="en-US" altLang="ko-KR" sz="28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2.    YOLO</a:t>
            </a:r>
          </a:p>
          <a:p>
            <a:pPr marL="774700" lvl="1" indent="-317500" algn="l">
              <a:lnSpc>
                <a:spcPct val="120000"/>
              </a:lnSpc>
              <a:buFont typeface="나눔스퀘어_ac ExtraBold" charset="0"/>
              <a:buChar char="•"/>
            </a:pPr>
            <a:r>
              <a:rPr lang="en-US" altLang="ko-KR" sz="20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YOLO v1 Architecture</a:t>
            </a:r>
            <a:endParaRPr lang="en-US" altLang="ko-KR" sz="2800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774700" lvl="1" indent="-317500" algn="l">
              <a:lnSpc>
                <a:spcPct val="120000"/>
              </a:lnSpc>
              <a:buFont typeface="나눔스퀘어_ac ExtraBold" charset="0"/>
              <a:buChar char="•"/>
            </a:pPr>
            <a:r>
              <a:rPr lang="en-US" altLang="ko-KR" sz="20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YOLO v2 Architecture</a:t>
            </a:r>
          </a:p>
          <a:p>
            <a:pPr marL="774700" lvl="1" indent="-317500" algn="l">
              <a:lnSpc>
                <a:spcPct val="120000"/>
              </a:lnSpc>
              <a:buFont typeface="나눔스퀘어_ac ExtraBold" charset="0"/>
              <a:buChar char="•"/>
            </a:pPr>
            <a:r>
              <a:rPr lang="en-US" altLang="ko-KR" sz="20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YOLO v3 ~ v5</a:t>
            </a:r>
          </a:p>
          <a:p>
            <a:pPr marL="0" lvl="1">
              <a:lnSpc>
                <a:spcPct val="150000"/>
              </a:lnSpc>
            </a:pPr>
            <a:r>
              <a:rPr lang="en-US" altLang="ko-KR" sz="28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3. Object Detection Metrics</a:t>
            </a:r>
          </a:p>
          <a:p>
            <a:pPr marL="0" lvl="1">
              <a:lnSpc>
                <a:spcPct val="150000"/>
              </a:lnSpc>
            </a:pPr>
            <a:endParaRPr lang="en-US" altLang="ko-KR" sz="2800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2E4DCC-A7F1-4D76-94DE-B47327B79F08}"/>
              </a:ext>
            </a:extLst>
          </p:cNvPr>
          <p:cNvSpPr txBox="1"/>
          <p:nvPr/>
        </p:nvSpPr>
        <p:spPr>
          <a:xfrm>
            <a:off x="4684395" y="85409"/>
            <a:ext cx="2823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1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FLOW</a:t>
            </a:r>
            <a:endParaRPr lang="ko-KR" altLang="en-US" sz="3600" b="1" spc="100" dirty="0">
              <a:solidFill>
                <a:schemeClr val="accent5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218C99-BEF0-458C-AE71-9AF2A3107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3D2882-2C37-4710-B242-2BB34C999FF8}"/>
              </a:ext>
            </a:extLst>
          </p:cNvPr>
          <p:cNvSpPr txBox="1"/>
          <p:nvPr/>
        </p:nvSpPr>
        <p:spPr>
          <a:xfrm>
            <a:off x="6336684" y="2199891"/>
            <a:ext cx="5364627" cy="218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YOLO  V5 Code Running</a:t>
            </a:r>
          </a:p>
          <a:p>
            <a:pPr marL="774700" lvl="1" indent="-317500">
              <a:lnSpc>
                <a:spcPct val="120000"/>
              </a:lnSpc>
              <a:buFont typeface="나눔스퀘어_ac ExtraBold" charset="0"/>
              <a:buChar char="•"/>
            </a:pPr>
            <a:r>
              <a:rPr lang="en-US" altLang="ko-KR" sz="20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Image Inference : Use detect.py</a:t>
            </a:r>
          </a:p>
          <a:p>
            <a:pPr marL="774700" lvl="1" indent="-317500">
              <a:lnSpc>
                <a:spcPct val="120000"/>
              </a:lnSpc>
              <a:buFont typeface="나눔스퀘어_ac ExtraBold" charset="0"/>
              <a:buChar char="•"/>
            </a:pPr>
            <a:r>
              <a:rPr lang="en-US" altLang="ko-KR" sz="20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Video Inference : Use detect.py </a:t>
            </a:r>
          </a:p>
          <a:p>
            <a:pPr marL="774700" lvl="1" indent="-317500">
              <a:lnSpc>
                <a:spcPct val="120000"/>
              </a:lnSpc>
              <a:buFont typeface="나눔스퀘어_ac ExtraBold" charset="0"/>
              <a:buChar char="•"/>
            </a:pPr>
            <a:r>
              <a:rPr lang="en-US" altLang="ko-KR" sz="20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Inference Image using </a:t>
            </a:r>
            <a:r>
              <a:rPr lang="en-US" altLang="ko-KR" sz="2000" b="1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pytorch</a:t>
            </a:r>
            <a:r>
              <a:rPr lang="en-US" altLang="ko-KR" sz="20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load model function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AD161B-B0E3-4240-B391-1435648F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18" y="6372294"/>
            <a:ext cx="2743200" cy="365125"/>
          </a:xfrm>
        </p:spPr>
        <p:txBody>
          <a:bodyPr/>
          <a:lstStyle/>
          <a:p>
            <a:fld id="{6019FFF8-940F-4651-8616-A8B00E4A0CD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139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155A0B-4A4B-4926-AC00-85B125F89504}"/>
              </a:ext>
            </a:extLst>
          </p:cNvPr>
          <p:cNvSpPr/>
          <p:nvPr/>
        </p:nvSpPr>
        <p:spPr>
          <a:xfrm>
            <a:off x="5806843" y="1984281"/>
            <a:ext cx="6129799" cy="3111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75B570-CF1E-45C0-B636-8B640FD3356F}"/>
              </a:ext>
            </a:extLst>
          </p:cNvPr>
          <p:cNvSpPr/>
          <p:nvPr/>
        </p:nvSpPr>
        <p:spPr>
          <a:xfrm>
            <a:off x="255357" y="1984281"/>
            <a:ext cx="5361672" cy="3111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41C78F6-3479-4CC8-8935-4B6A63E860E6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8ADB41-D903-44E9-B90C-7D754197A6F8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YOLOv2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2385B0-7114-4F64-A0B2-CC106DF6A960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22" name="Picture 3" descr="C:\Users\admin\Desktop\1.PNG">
              <a:extLst>
                <a:ext uri="{FF2B5EF4-FFF2-40B4-BE49-F238E27FC236}">
                  <a16:creationId xmlns:a16="http://schemas.microsoft.com/office/drawing/2014/main" id="{F3784BBF-0953-482D-BC12-A3892B05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915E39C5-557D-402E-87C4-E022842CE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270E00B6-7FDE-42D5-92BE-3FF651503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2"/>
          <a:stretch/>
        </p:blipFill>
        <p:spPr bwMode="auto">
          <a:xfrm>
            <a:off x="310332" y="2262354"/>
            <a:ext cx="5181701" cy="273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YOLO v2 논문(YOLO9000:Better, Faster, Stronger) 리뷰">
            <a:extLst>
              <a:ext uri="{FF2B5EF4-FFF2-40B4-BE49-F238E27FC236}">
                <a16:creationId xmlns:a16="http://schemas.microsoft.com/office/drawing/2014/main" id="{4269CE39-1B85-4DFB-951C-DB3D451BB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840" y="2262354"/>
            <a:ext cx="5949828" cy="261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B41F-C354-4EF6-9C64-EC1E6B3B1D5C}"/>
              </a:ext>
            </a:extLst>
          </p:cNvPr>
          <p:cNvSpPr txBox="1"/>
          <p:nvPr/>
        </p:nvSpPr>
        <p:spPr>
          <a:xfrm>
            <a:off x="2404637" y="1658877"/>
            <a:ext cx="1063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YOLO V1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14FC56-87E8-45C2-9358-221603AAEB1B}"/>
              </a:ext>
            </a:extLst>
          </p:cNvPr>
          <p:cNvSpPr txBox="1"/>
          <p:nvPr/>
        </p:nvSpPr>
        <p:spPr>
          <a:xfrm>
            <a:off x="8375197" y="1658877"/>
            <a:ext cx="1063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YOLO V2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FBF764C6-4E57-4842-9DA7-2E2A3C2A9899}"/>
              </a:ext>
            </a:extLst>
          </p:cNvPr>
          <p:cNvCxnSpPr>
            <a:stCxn id="14" idx="2"/>
            <a:endCxn id="15" idx="2"/>
          </p:cNvCxnSpPr>
          <p:nvPr/>
        </p:nvCxnSpPr>
        <p:spPr>
          <a:xfrm rot="16200000" flipH="1">
            <a:off x="5903968" y="2127638"/>
            <a:ext cx="12700" cy="5935550"/>
          </a:xfrm>
          <a:prstGeom prst="bentConnector3">
            <a:avLst>
              <a:gd name="adj1" fmla="val 16417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5ABFB6-5874-45CC-9FC7-F27902941476}"/>
              </a:ext>
            </a:extLst>
          </p:cNvPr>
          <p:cNvSpPr txBox="1"/>
          <p:nvPr/>
        </p:nvSpPr>
        <p:spPr>
          <a:xfrm>
            <a:off x="3228323" y="5265931"/>
            <a:ext cx="6095195" cy="1531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GoogLeNet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→ Darknet-19</a:t>
            </a:r>
          </a:p>
          <a:p>
            <a:pPr algn="l">
              <a:lnSpc>
                <a:spcPct val="15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Fully Connected Layer → 1</a:t>
            </a:r>
            <a:r>
              <a:rPr lang="ko-KR" altLang="en-US" b="0" i="0" dirty="0">
                <a:solidFill>
                  <a:srgbClr val="3C4043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✕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Convolution Layer</a:t>
            </a:r>
          </a:p>
          <a:p>
            <a:pPr algn="l">
              <a:lnSpc>
                <a:spcPct val="15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Grid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당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B-Box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좌표 예측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→ Grid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당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5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Anchor Box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찾음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fine-grained features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적용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5D15C706-5FA2-48CC-924B-CE7ECAC56ADC}"/>
              </a:ext>
            </a:extLst>
          </p:cNvPr>
          <p:cNvSpPr txBox="1">
            <a:spLocks/>
          </p:cNvSpPr>
          <p:nvPr/>
        </p:nvSpPr>
        <p:spPr>
          <a:xfrm>
            <a:off x="310332" y="1249992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YOLO v1 vs YOLO v2</a:t>
            </a:r>
            <a:endParaRPr lang="ko-KR" altLang="en-US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F1BC1A-088C-428C-AD57-7DDF5796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405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492A75-4622-419F-AC2D-686D4AD8AA7B}"/>
              </a:ext>
            </a:extLst>
          </p:cNvPr>
          <p:cNvSpPr/>
          <p:nvPr/>
        </p:nvSpPr>
        <p:spPr>
          <a:xfrm>
            <a:off x="1322250" y="4141235"/>
            <a:ext cx="6907350" cy="254254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BAB2-0494-41D4-A9AD-69579997173F}"/>
              </a:ext>
            </a:extLst>
          </p:cNvPr>
          <p:cNvSpPr/>
          <p:nvPr/>
        </p:nvSpPr>
        <p:spPr>
          <a:xfrm>
            <a:off x="1322250" y="1238250"/>
            <a:ext cx="6907350" cy="254254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ACAD08D-FE15-419E-A9D8-3D18285C9DBC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765C49-F0BB-40FD-917A-5768CB051C9C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YOLOv2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network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4D6305-F19D-4B6D-8FF1-0E4A050F24DF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3" name="Picture 3" descr="C:\Users\admin\Desktop\1.PNG">
              <a:extLst>
                <a:ext uri="{FF2B5EF4-FFF2-40B4-BE49-F238E27FC236}">
                  <a16:creationId xmlns:a16="http://schemas.microsoft.com/office/drawing/2014/main" id="{97B0B979-8626-40CF-8456-A75344C19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7BBF39A-5B48-42B4-B54B-0484D3433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7CE10AB-6A46-4FCC-AD52-5873638156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50" b="20492"/>
          <a:stretch/>
        </p:blipFill>
        <p:spPr>
          <a:xfrm>
            <a:off x="1419592" y="4323696"/>
            <a:ext cx="6291188" cy="198185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69E6472-740D-42FC-BF16-DACE32657F17}"/>
              </a:ext>
            </a:extLst>
          </p:cNvPr>
          <p:cNvGrpSpPr/>
          <p:nvPr/>
        </p:nvGrpSpPr>
        <p:grpSpPr>
          <a:xfrm>
            <a:off x="1419592" y="1345026"/>
            <a:ext cx="6376000" cy="4960524"/>
            <a:chOff x="647607" y="1430940"/>
            <a:chExt cx="11098079" cy="101103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BFBB555-5737-444A-8AC5-46AF02AF1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7607" y="1430940"/>
              <a:ext cx="10952675" cy="4680074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0C7BB96-BD1F-4F0D-86C8-928B2CA98368}"/>
                </a:ext>
              </a:extLst>
            </p:cNvPr>
            <p:cNvSpPr/>
            <p:nvPr/>
          </p:nvSpPr>
          <p:spPr>
            <a:xfrm>
              <a:off x="8410278" y="3309258"/>
              <a:ext cx="3335408" cy="1371601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2619530-2E5B-44F1-8772-EC3F4F60FC05}"/>
                </a:ext>
              </a:extLst>
            </p:cNvPr>
            <p:cNvSpPr/>
            <p:nvPr/>
          </p:nvSpPr>
          <p:spPr>
            <a:xfrm>
              <a:off x="8393481" y="9575873"/>
              <a:ext cx="3335408" cy="1965375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F12714A-E25C-4467-AD9D-878136056F70}"/>
              </a:ext>
            </a:extLst>
          </p:cNvPr>
          <p:cNvSpPr txBox="1"/>
          <p:nvPr/>
        </p:nvSpPr>
        <p:spPr>
          <a:xfrm>
            <a:off x="239625" y="2340243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YOLO v1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4478AB-4F58-4BDA-AC6A-8AE0DF5A93AD}"/>
              </a:ext>
            </a:extLst>
          </p:cNvPr>
          <p:cNvSpPr txBox="1"/>
          <p:nvPr/>
        </p:nvSpPr>
        <p:spPr>
          <a:xfrm>
            <a:off x="239625" y="5212348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YOLO v2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71C35DB3-9EC1-4ECA-B189-6919CB44AE3B}"/>
              </a:ext>
            </a:extLst>
          </p:cNvPr>
          <p:cNvCxnSpPr>
            <a:stCxn id="24" idx="3"/>
            <a:endCxn id="33" idx="3"/>
          </p:cNvCxnSpPr>
          <p:nvPr/>
        </p:nvCxnSpPr>
        <p:spPr>
          <a:xfrm flipH="1">
            <a:off x="7785942" y="2603086"/>
            <a:ext cx="9650" cy="3220318"/>
          </a:xfrm>
          <a:prstGeom prst="bentConnector3">
            <a:avLst>
              <a:gd name="adj1" fmla="val -139502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6612B3F-9A7C-419B-8318-AFD1DAE89ABE}"/>
              </a:ext>
            </a:extLst>
          </p:cNvPr>
          <p:cNvSpPr txBox="1"/>
          <p:nvPr/>
        </p:nvSpPr>
        <p:spPr>
          <a:xfrm>
            <a:off x="9194630" y="2603085"/>
            <a:ext cx="2381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Fully Connected Layer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419053-3284-45F0-9C2B-95776EB0FE93}"/>
              </a:ext>
            </a:extLst>
          </p:cNvPr>
          <p:cNvSpPr txBox="1"/>
          <p:nvPr/>
        </p:nvSpPr>
        <p:spPr>
          <a:xfrm>
            <a:off x="9244005" y="5108007"/>
            <a:ext cx="2282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Convolution Network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B513FB4B-07C6-441B-894D-7E08BAC0EC6B}"/>
              </a:ext>
            </a:extLst>
          </p:cNvPr>
          <p:cNvSpPr/>
          <p:nvPr/>
        </p:nvSpPr>
        <p:spPr>
          <a:xfrm rot="5400000">
            <a:off x="9550161" y="3843043"/>
            <a:ext cx="1654631" cy="499976"/>
          </a:xfrm>
          <a:prstGeom prst="rightArrow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D0586D-AB69-4EC2-AFC3-55990AFB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469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A1CB849-04C9-43E5-A927-B99D6231A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980" y="2418505"/>
            <a:ext cx="3738694" cy="3772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A4E3964-055D-467C-958C-FED3F9F81889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7B8426-3ABE-40EA-8A40-4C7AF9495114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YOLOv2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network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DE65F7-31D9-44EF-A8A6-F783BBD7DA28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8" name="Picture 3" descr="C:\Users\admin\Desktop\1.PNG">
              <a:extLst>
                <a:ext uri="{FF2B5EF4-FFF2-40B4-BE49-F238E27FC236}">
                  <a16:creationId xmlns:a16="http://schemas.microsoft.com/office/drawing/2014/main" id="{77571DB3-19B9-45A1-A5B0-17A578C87B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4BE2700-3854-4ABA-98EB-B5CE5D8558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9AE275B-E166-4DA0-A2CD-2A10412280D5}"/>
              </a:ext>
            </a:extLst>
          </p:cNvPr>
          <p:cNvSpPr txBox="1">
            <a:spLocks/>
          </p:cNvSpPr>
          <p:nvPr/>
        </p:nvSpPr>
        <p:spPr>
          <a:xfrm>
            <a:off x="310332" y="1249993"/>
            <a:ext cx="11563616" cy="601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YOLO v2 B-box Prediction : Anchor Box</a:t>
            </a:r>
            <a:endParaRPr lang="ko-KR" altLang="en-US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BFAB64-440F-43FC-9202-B53CFCEFBB98}"/>
              </a:ext>
            </a:extLst>
          </p:cNvPr>
          <p:cNvSpPr/>
          <p:nvPr/>
        </p:nvSpPr>
        <p:spPr>
          <a:xfrm>
            <a:off x="1296365" y="4304617"/>
            <a:ext cx="1412111" cy="104288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E599BD-5DEF-46BE-B8F3-76E308500D97}"/>
              </a:ext>
            </a:extLst>
          </p:cNvPr>
          <p:cNvSpPr txBox="1"/>
          <p:nvPr/>
        </p:nvSpPr>
        <p:spPr>
          <a:xfrm>
            <a:off x="2553603" y="2078138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YOLO v1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FF163CC-193A-470F-A917-14CB69DFC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007" y="2730050"/>
            <a:ext cx="4613115" cy="314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375BD6-75C9-4E32-8F02-3D328E39DF20}"/>
              </a:ext>
            </a:extLst>
          </p:cNvPr>
          <p:cNvSpPr txBox="1"/>
          <p:nvPr/>
        </p:nvSpPr>
        <p:spPr>
          <a:xfrm>
            <a:off x="8676564" y="2078138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YOLO v2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95BBDB-18EA-4AC6-B929-9E1A49499117}"/>
              </a:ext>
            </a:extLst>
          </p:cNvPr>
          <p:cNvSpPr/>
          <p:nvPr/>
        </p:nvSpPr>
        <p:spPr>
          <a:xfrm>
            <a:off x="1566360" y="3622875"/>
            <a:ext cx="818024" cy="2133429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154B659-C16B-40DD-9BD9-023124E80255}"/>
              </a:ext>
            </a:extLst>
          </p:cNvPr>
          <p:cNvSpPr/>
          <p:nvPr/>
        </p:nvSpPr>
        <p:spPr>
          <a:xfrm>
            <a:off x="1747777" y="4537275"/>
            <a:ext cx="532436" cy="544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CD7009-E4C4-45DC-80E4-EE6A551C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265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ACAD08D-FE15-419E-A9D8-3D18285C9DBC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765C49-F0BB-40FD-917A-5768CB051C9C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YOLOv2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- 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Anchor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box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4D6305-F19D-4B6D-8FF1-0E4A050F24DF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3" name="Picture 3" descr="C:\Users\admin\Desktop\1.PNG">
              <a:extLst>
                <a:ext uri="{FF2B5EF4-FFF2-40B4-BE49-F238E27FC236}">
                  <a16:creationId xmlns:a16="http://schemas.microsoft.com/office/drawing/2014/main" id="{97B0B979-8626-40CF-8456-A75344C19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7BBF39A-5B48-42B4-B54B-0484D3433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E079ED5-0D3F-4492-B33D-C10D4759AB58}"/>
              </a:ext>
            </a:extLst>
          </p:cNvPr>
          <p:cNvSpPr txBox="1">
            <a:spLocks/>
          </p:cNvSpPr>
          <p:nvPr/>
        </p:nvSpPr>
        <p:spPr>
          <a:xfrm>
            <a:off x="310332" y="1249993"/>
            <a:ext cx="11563616" cy="601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What is Anchor box?</a:t>
            </a:r>
            <a:endParaRPr lang="ko-KR" altLang="en-US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81E67-62B4-4794-AB8C-44E0428F1400}"/>
              </a:ext>
            </a:extLst>
          </p:cNvPr>
          <p:cNvSpPr txBox="1"/>
          <p:nvPr/>
        </p:nvSpPr>
        <p:spPr>
          <a:xfrm>
            <a:off x="598638" y="1781404"/>
            <a:ext cx="107410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Anchor Box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여러 개의 크기와 비율로 미리 정의된 형태를 가진 경계 박스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B-Box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로서 사용자가 개수와 형태를 임의로 지정 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가능하다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YOLO B-box Regression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은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B-box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좌표를 직접 예측하나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YOLO v2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에서는 </a:t>
            </a:r>
            <a:r>
              <a:rPr lang="ko-KR" altLang="en-US" sz="1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미리 지정된 </a:t>
            </a:r>
            <a:r>
              <a:rPr lang="en-US" altLang="ko-KR" sz="1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Anchor box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</a:t>
            </a:r>
            <a:r>
              <a:rPr lang="ko-KR" altLang="en-US" sz="1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</a:t>
            </a:r>
            <a:r>
              <a:rPr lang="en-US" altLang="ko-KR" sz="1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offset(</a:t>
            </a:r>
            <a:r>
              <a:rPr lang="en-US" altLang="ko-KR" sz="1600" b="1" dirty="0" err="1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size,ratio</a:t>
            </a:r>
            <a:r>
              <a:rPr lang="en-US" altLang="ko-KR" sz="1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)</a:t>
            </a:r>
            <a:r>
              <a:rPr lang="ko-KR" altLang="en-US" sz="1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예측하기 때문에 문제가 훨씬 </a:t>
            </a:r>
            <a:r>
              <a:rPr lang="ko-KR" altLang="en-US" sz="1600" b="1" dirty="0" err="1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간단해진다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542CAE-A57C-48F0-B669-DAB8973851D9}"/>
              </a:ext>
            </a:extLst>
          </p:cNvPr>
          <p:cNvSpPr/>
          <p:nvPr/>
        </p:nvSpPr>
        <p:spPr>
          <a:xfrm>
            <a:off x="1607535" y="3408279"/>
            <a:ext cx="1496291" cy="2446317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C5BAFD-D0CB-4F75-A2D1-4E4CBFFF0BCD}"/>
              </a:ext>
            </a:extLst>
          </p:cNvPr>
          <p:cNvSpPr/>
          <p:nvPr/>
        </p:nvSpPr>
        <p:spPr>
          <a:xfrm>
            <a:off x="4147875" y="4055439"/>
            <a:ext cx="2227966" cy="1033153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4BAC3-E426-48BD-90DA-5BEA2BAD87A3}"/>
              </a:ext>
            </a:extLst>
          </p:cNvPr>
          <p:cNvSpPr/>
          <p:nvPr/>
        </p:nvSpPr>
        <p:spPr>
          <a:xfrm>
            <a:off x="7294104" y="4055439"/>
            <a:ext cx="1017144" cy="1033153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D994E8-4140-426E-8F28-079E7766AAA0}"/>
              </a:ext>
            </a:extLst>
          </p:cNvPr>
          <p:cNvSpPr/>
          <p:nvPr/>
        </p:nvSpPr>
        <p:spPr>
          <a:xfrm>
            <a:off x="9069372" y="3633911"/>
            <a:ext cx="1981633" cy="2012822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B62459-724B-40EC-BC27-0177B9806439}"/>
              </a:ext>
            </a:extLst>
          </p:cNvPr>
          <p:cNvSpPr txBox="1"/>
          <p:nvPr/>
        </p:nvSpPr>
        <p:spPr>
          <a:xfrm>
            <a:off x="2095031" y="3069725"/>
            <a:ext cx="521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1:2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B63C8C-3BD0-4462-9D29-77C228D916EA}"/>
              </a:ext>
            </a:extLst>
          </p:cNvPr>
          <p:cNvSpPr txBox="1"/>
          <p:nvPr/>
        </p:nvSpPr>
        <p:spPr>
          <a:xfrm>
            <a:off x="5001209" y="3633911"/>
            <a:ext cx="521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2:1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0761EB-3627-48E9-AC53-CD8EC3E8FBD3}"/>
              </a:ext>
            </a:extLst>
          </p:cNvPr>
          <p:cNvSpPr txBox="1"/>
          <p:nvPr/>
        </p:nvSpPr>
        <p:spPr>
          <a:xfrm>
            <a:off x="7542027" y="3633911"/>
            <a:ext cx="521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5C7A4C-8426-4C4A-A436-339EDE211237}"/>
              </a:ext>
            </a:extLst>
          </p:cNvPr>
          <p:cNvSpPr txBox="1"/>
          <p:nvPr/>
        </p:nvSpPr>
        <p:spPr>
          <a:xfrm>
            <a:off x="9799539" y="3261323"/>
            <a:ext cx="521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67F54F0-022E-466F-AF31-ADEA084B75DF}"/>
              </a:ext>
            </a:extLst>
          </p:cNvPr>
          <p:cNvSpPr/>
          <p:nvPr/>
        </p:nvSpPr>
        <p:spPr>
          <a:xfrm>
            <a:off x="2321842" y="4631437"/>
            <a:ext cx="69464" cy="69493"/>
          </a:xfrm>
          <a:prstGeom prst="ellipse">
            <a:avLst/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78B8A52-6FBF-485C-96D2-7DD9F179D9E9}"/>
              </a:ext>
            </a:extLst>
          </p:cNvPr>
          <p:cNvSpPr/>
          <p:nvPr/>
        </p:nvSpPr>
        <p:spPr>
          <a:xfrm>
            <a:off x="5261858" y="4535636"/>
            <a:ext cx="69464" cy="69493"/>
          </a:xfrm>
          <a:prstGeom prst="ellipse">
            <a:avLst/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BAB78DE-29F9-4EC3-B0DC-FC7044043226}"/>
              </a:ext>
            </a:extLst>
          </p:cNvPr>
          <p:cNvSpPr/>
          <p:nvPr/>
        </p:nvSpPr>
        <p:spPr>
          <a:xfrm>
            <a:off x="7767944" y="4551332"/>
            <a:ext cx="69464" cy="69493"/>
          </a:xfrm>
          <a:prstGeom prst="ellipse">
            <a:avLst/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E2982EA-62A2-4E8B-A093-0730A94A5AD4}"/>
              </a:ext>
            </a:extLst>
          </p:cNvPr>
          <p:cNvSpPr/>
          <p:nvPr/>
        </p:nvSpPr>
        <p:spPr>
          <a:xfrm>
            <a:off x="10034981" y="4615100"/>
            <a:ext cx="69464" cy="69493"/>
          </a:xfrm>
          <a:prstGeom prst="ellipse">
            <a:avLst/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DC027B-AC7A-41E2-BE15-24B40131B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4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30">
            <a:extLst>
              <a:ext uri="{FF2B5EF4-FFF2-40B4-BE49-F238E27FC236}">
                <a16:creationId xmlns:a16="http://schemas.microsoft.com/office/drawing/2014/main" id="{2AC8DD6D-C8EE-4851-B650-B53F2C7FD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952703"/>
              </p:ext>
            </p:extLst>
          </p:nvPr>
        </p:nvGraphicFramePr>
        <p:xfrm>
          <a:off x="9389448" y="205245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2" name="표 30">
            <a:extLst>
              <a:ext uri="{FF2B5EF4-FFF2-40B4-BE49-F238E27FC236}">
                <a16:creationId xmlns:a16="http://schemas.microsoft.com/office/drawing/2014/main" id="{E02F3A60-A07C-434C-9E76-37F2F4552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175554"/>
              </p:ext>
            </p:extLst>
          </p:nvPr>
        </p:nvGraphicFramePr>
        <p:xfrm>
          <a:off x="9324135" y="2139538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3" name="표 30">
            <a:extLst>
              <a:ext uri="{FF2B5EF4-FFF2-40B4-BE49-F238E27FC236}">
                <a16:creationId xmlns:a16="http://schemas.microsoft.com/office/drawing/2014/main" id="{61A75E67-CC54-47F4-9E5E-ED367FD39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052961"/>
              </p:ext>
            </p:extLst>
          </p:nvPr>
        </p:nvGraphicFramePr>
        <p:xfrm>
          <a:off x="9258822" y="2226624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4" name="표 30">
            <a:extLst>
              <a:ext uri="{FF2B5EF4-FFF2-40B4-BE49-F238E27FC236}">
                <a16:creationId xmlns:a16="http://schemas.microsoft.com/office/drawing/2014/main" id="{5C430D3B-618E-4BC2-BDAD-FEDD30DD9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73528"/>
              </p:ext>
            </p:extLst>
          </p:nvPr>
        </p:nvGraphicFramePr>
        <p:xfrm>
          <a:off x="9193509" y="231371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5" name="표 30">
            <a:extLst>
              <a:ext uri="{FF2B5EF4-FFF2-40B4-BE49-F238E27FC236}">
                <a16:creationId xmlns:a16="http://schemas.microsoft.com/office/drawing/2014/main" id="{993BD579-5F5B-40E9-81B3-85DFEE7E7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459286"/>
              </p:ext>
            </p:extLst>
          </p:nvPr>
        </p:nvGraphicFramePr>
        <p:xfrm>
          <a:off x="9116935" y="239043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7" name="표 30">
            <a:extLst>
              <a:ext uri="{FF2B5EF4-FFF2-40B4-BE49-F238E27FC236}">
                <a16:creationId xmlns:a16="http://schemas.microsoft.com/office/drawing/2014/main" id="{5E24BC60-6CC1-492E-8A17-81A795093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567000"/>
              </p:ext>
            </p:extLst>
          </p:nvPr>
        </p:nvGraphicFramePr>
        <p:xfrm>
          <a:off x="8696377" y="2805184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6" name="표 30">
            <a:extLst>
              <a:ext uri="{FF2B5EF4-FFF2-40B4-BE49-F238E27FC236}">
                <a16:creationId xmlns:a16="http://schemas.microsoft.com/office/drawing/2014/main" id="{07E243F4-A4C5-4AD8-8AC7-45B904A73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467219"/>
              </p:ext>
            </p:extLst>
          </p:nvPr>
        </p:nvGraphicFramePr>
        <p:xfrm>
          <a:off x="8631064" y="289227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5" name="표 30">
            <a:extLst>
              <a:ext uri="{FF2B5EF4-FFF2-40B4-BE49-F238E27FC236}">
                <a16:creationId xmlns:a16="http://schemas.microsoft.com/office/drawing/2014/main" id="{27E78744-E783-45CC-A6F2-858EC65C5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794997"/>
              </p:ext>
            </p:extLst>
          </p:nvPr>
        </p:nvGraphicFramePr>
        <p:xfrm>
          <a:off x="8565751" y="2979356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3" name="표 30">
            <a:extLst>
              <a:ext uri="{FF2B5EF4-FFF2-40B4-BE49-F238E27FC236}">
                <a16:creationId xmlns:a16="http://schemas.microsoft.com/office/drawing/2014/main" id="{322D87A9-7648-473F-B428-2DFD2AF44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072227"/>
              </p:ext>
            </p:extLst>
          </p:nvPr>
        </p:nvGraphicFramePr>
        <p:xfrm>
          <a:off x="8500438" y="306644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AACAD08D-FE15-419E-A9D8-3D18285C9DBC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765C49-F0BB-40FD-917A-5768CB051C9C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YOLO v1 &amp; v2 prediction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4D6305-F19D-4B6D-8FF1-0E4A050F24DF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3" name="Picture 3" descr="C:\Users\admin\Desktop\1.PNG">
              <a:extLst>
                <a:ext uri="{FF2B5EF4-FFF2-40B4-BE49-F238E27FC236}">
                  <a16:creationId xmlns:a16="http://schemas.microsoft.com/office/drawing/2014/main" id="{97B0B979-8626-40CF-8456-A75344C19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7BBF39A-5B48-42B4-B54B-0484D3433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EB6F6A7-2D13-4496-B257-780F00ECB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160" y="2960395"/>
            <a:ext cx="2274756" cy="277456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30F0C2-A163-4145-989B-45C0CDC52981}"/>
              </a:ext>
            </a:extLst>
          </p:cNvPr>
          <p:cNvCxnSpPr>
            <a:cxnSpLocks/>
          </p:cNvCxnSpPr>
          <p:nvPr/>
        </p:nvCxnSpPr>
        <p:spPr>
          <a:xfrm>
            <a:off x="3236416" y="4347676"/>
            <a:ext cx="2905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30">
            <a:extLst>
              <a:ext uri="{FF2B5EF4-FFF2-40B4-BE49-F238E27FC236}">
                <a16:creationId xmlns:a16="http://schemas.microsoft.com/office/drawing/2014/main" id="{8E2C487D-7C87-4EE8-93BD-245F3C53B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743648"/>
              </p:ext>
            </p:extLst>
          </p:nvPr>
        </p:nvGraphicFramePr>
        <p:xfrm>
          <a:off x="5219879" y="3154048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E1FCB63-013B-4D90-A90F-52C58C6C264D}"/>
              </a:ext>
            </a:extLst>
          </p:cNvPr>
          <p:cNvCxnSpPr>
            <a:cxnSpLocks/>
          </p:cNvCxnSpPr>
          <p:nvPr/>
        </p:nvCxnSpPr>
        <p:spPr>
          <a:xfrm>
            <a:off x="4818309" y="4347676"/>
            <a:ext cx="2762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7C9941-7EE5-41F4-92EA-D1370264F332}"/>
              </a:ext>
            </a:extLst>
          </p:cNvPr>
          <p:cNvCxnSpPr>
            <a:cxnSpLocks/>
          </p:cNvCxnSpPr>
          <p:nvPr/>
        </p:nvCxnSpPr>
        <p:spPr>
          <a:xfrm>
            <a:off x="8036497" y="4347676"/>
            <a:ext cx="2762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0">
            <a:extLst>
              <a:ext uri="{FF2B5EF4-FFF2-40B4-BE49-F238E27FC236}">
                <a16:creationId xmlns:a16="http://schemas.microsoft.com/office/drawing/2014/main" id="{8454699E-1B9E-4DE8-9EFA-A772EC9F1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990545"/>
              </p:ext>
            </p:extLst>
          </p:nvPr>
        </p:nvGraphicFramePr>
        <p:xfrm>
          <a:off x="8423864" y="314316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0FA890-BFEC-44EA-8644-0C552030FBE4}"/>
              </a:ext>
            </a:extLst>
          </p:cNvPr>
          <p:cNvSpPr/>
          <p:nvPr/>
        </p:nvSpPr>
        <p:spPr>
          <a:xfrm>
            <a:off x="1909099" y="1277652"/>
            <a:ext cx="1201161" cy="12205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CED75B-3B2E-48E3-B292-B3968025EDD0}"/>
              </a:ext>
            </a:extLst>
          </p:cNvPr>
          <p:cNvSpPr/>
          <p:nvPr/>
        </p:nvSpPr>
        <p:spPr>
          <a:xfrm>
            <a:off x="3526971" y="1026532"/>
            <a:ext cx="1680254" cy="170737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A89434-653D-4CD5-8A3E-BCC98E4C383E}"/>
              </a:ext>
            </a:extLst>
          </p:cNvPr>
          <p:cNvSpPr txBox="1"/>
          <p:nvPr/>
        </p:nvSpPr>
        <p:spPr>
          <a:xfrm>
            <a:off x="805896" y="1595540"/>
            <a:ext cx="745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128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55E635-A105-4494-89A5-D3394BBD5CB1}"/>
              </a:ext>
            </a:extLst>
          </p:cNvPr>
          <p:cNvSpPr txBox="1"/>
          <p:nvPr/>
        </p:nvSpPr>
        <p:spPr>
          <a:xfrm>
            <a:off x="2119741" y="1595540"/>
            <a:ext cx="772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256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6E4134-ED49-445D-87B9-70A4398C6308}"/>
              </a:ext>
            </a:extLst>
          </p:cNvPr>
          <p:cNvSpPr txBox="1"/>
          <p:nvPr/>
        </p:nvSpPr>
        <p:spPr>
          <a:xfrm>
            <a:off x="4035552" y="1565247"/>
            <a:ext cx="700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512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740323-1E35-4955-BCD3-371139D31162}"/>
              </a:ext>
            </a:extLst>
          </p:cNvPr>
          <p:cNvSpPr txBox="1"/>
          <p:nvPr/>
        </p:nvSpPr>
        <p:spPr>
          <a:xfrm>
            <a:off x="9901938" y="2477997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3A7CC8-2A14-4276-AAF1-3EB44D698EBA}"/>
              </a:ext>
            </a:extLst>
          </p:cNvPr>
          <p:cNvSpPr txBox="1"/>
          <p:nvPr/>
        </p:nvSpPr>
        <p:spPr>
          <a:xfrm>
            <a:off x="10005827" y="2390430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4EF07D-DF41-47EC-B5EE-898D5217C794}"/>
              </a:ext>
            </a:extLst>
          </p:cNvPr>
          <p:cNvSpPr txBox="1"/>
          <p:nvPr/>
        </p:nvSpPr>
        <p:spPr>
          <a:xfrm>
            <a:off x="10094072" y="2303037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B37B60-4FCE-4DB4-9884-CACC89E79AB5}"/>
              </a:ext>
            </a:extLst>
          </p:cNvPr>
          <p:cNvSpPr txBox="1"/>
          <p:nvPr/>
        </p:nvSpPr>
        <p:spPr>
          <a:xfrm>
            <a:off x="11142222" y="4819808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D21A38-8BDF-4D4A-9D23-5C286124F873}"/>
              </a:ext>
            </a:extLst>
          </p:cNvPr>
          <p:cNvSpPr txBox="1"/>
          <p:nvPr/>
        </p:nvSpPr>
        <p:spPr>
          <a:xfrm>
            <a:off x="11246111" y="4732241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378082-D09E-4423-8610-0D6DE5CD3D3C}"/>
              </a:ext>
            </a:extLst>
          </p:cNvPr>
          <p:cNvSpPr txBox="1"/>
          <p:nvPr/>
        </p:nvSpPr>
        <p:spPr>
          <a:xfrm>
            <a:off x="11334356" y="4644848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22CE3DD-A369-4C72-A205-2CEFA3F5C076}"/>
              </a:ext>
            </a:extLst>
          </p:cNvPr>
          <p:cNvSpPr/>
          <p:nvPr/>
        </p:nvSpPr>
        <p:spPr>
          <a:xfrm>
            <a:off x="727476" y="1485407"/>
            <a:ext cx="878018" cy="82408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49D12D3-04D0-4FFB-810F-6B0AFC424AE9}"/>
              </a:ext>
            </a:extLst>
          </p:cNvPr>
          <p:cNvSpPr/>
          <p:nvPr/>
        </p:nvSpPr>
        <p:spPr>
          <a:xfrm>
            <a:off x="3581247" y="4007757"/>
            <a:ext cx="1130300" cy="673100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CNN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CE0AEE-CB46-4433-A1C8-FEAB005E8623}"/>
              </a:ext>
            </a:extLst>
          </p:cNvPr>
          <p:cNvSpPr txBox="1"/>
          <p:nvPr/>
        </p:nvSpPr>
        <p:spPr>
          <a:xfrm>
            <a:off x="5624099" y="5565679"/>
            <a:ext cx="1580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Feature Map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40051F-38B8-4958-851A-4F1259A9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469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30">
            <a:extLst>
              <a:ext uri="{FF2B5EF4-FFF2-40B4-BE49-F238E27FC236}">
                <a16:creationId xmlns:a16="http://schemas.microsoft.com/office/drawing/2014/main" id="{2AC8DD6D-C8EE-4851-B650-B53F2C7FDA29}"/>
              </a:ext>
            </a:extLst>
          </p:cNvPr>
          <p:cNvGraphicFramePr>
            <a:graphicFrameLocks noGrp="1"/>
          </p:cNvGraphicFramePr>
          <p:nvPr/>
        </p:nvGraphicFramePr>
        <p:xfrm>
          <a:off x="9389448" y="205245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2" name="표 30">
            <a:extLst>
              <a:ext uri="{FF2B5EF4-FFF2-40B4-BE49-F238E27FC236}">
                <a16:creationId xmlns:a16="http://schemas.microsoft.com/office/drawing/2014/main" id="{E02F3A60-A07C-434C-9E76-37F2F455226B}"/>
              </a:ext>
            </a:extLst>
          </p:cNvPr>
          <p:cNvGraphicFramePr>
            <a:graphicFrameLocks noGrp="1"/>
          </p:cNvGraphicFramePr>
          <p:nvPr/>
        </p:nvGraphicFramePr>
        <p:xfrm>
          <a:off x="9324135" y="2139538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3" name="표 30">
            <a:extLst>
              <a:ext uri="{FF2B5EF4-FFF2-40B4-BE49-F238E27FC236}">
                <a16:creationId xmlns:a16="http://schemas.microsoft.com/office/drawing/2014/main" id="{61A75E67-CC54-47F4-9E5E-ED367FD39E43}"/>
              </a:ext>
            </a:extLst>
          </p:cNvPr>
          <p:cNvGraphicFramePr>
            <a:graphicFrameLocks noGrp="1"/>
          </p:cNvGraphicFramePr>
          <p:nvPr/>
        </p:nvGraphicFramePr>
        <p:xfrm>
          <a:off x="9258822" y="2226624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4" name="표 30">
            <a:extLst>
              <a:ext uri="{FF2B5EF4-FFF2-40B4-BE49-F238E27FC236}">
                <a16:creationId xmlns:a16="http://schemas.microsoft.com/office/drawing/2014/main" id="{5C430D3B-618E-4BC2-BDAD-FEDD30DD9CAC}"/>
              </a:ext>
            </a:extLst>
          </p:cNvPr>
          <p:cNvGraphicFramePr>
            <a:graphicFrameLocks noGrp="1"/>
          </p:cNvGraphicFramePr>
          <p:nvPr/>
        </p:nvGraphicFramePr>
        <p:xfrm>
          <a:off x="9193509" y="231371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5" name="표 30">
            <a:extLst>
              <a:ext uri="{FF2B5EF4-FFF2-40B4-BE49-F238E27FC236}">
                <a16:creationId xmlns:a16="http://schemas.microsoft.com/office/drawing/2014/main" id="{993BD579-5F5B-40E9-81B3-85DFEE7E7F92}"/>
              </a:ext>
            </a:extLst>
          </p:cNvPr>
          <p:cNvGraphicFramePr>
            <a:graphicFrameLocks noGrp="1"/>
          </p:cNvGraphicFramePr>
          <p:nvPr/>
        </p:nvGraphicFramePr>
        <p:xfrm>
          <a:off x="9116935" y="239043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7" name="표 30">
            <a:extLst>
              <a:ext uri="{FF2B5EF4-FFF2-40B4-BE49-F238E27FC236}">
                <a16:creationId xmlns:a16="http://schemas.microsoft.com/office/drawing/2014/main" id="{5E24BC60-6CC1-492E-8A17-81A7950933E9}"/>
              </a:ext>
            </a:extLst>
          </p:cNvPr>
          <p:cNvGraphicFramePr>
            <a:graphicFrameLocks noGrp="1"/>
          </p:cNvGraphicFramePr>
          <p:nvPr/>
        </p:nvGraphicFramePr>
        <p:xfrm>
          <a:off x="8696377" y="2805184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6" name="표 30">
            <a:extLst>
              <a:ext uri="{FF2B5EF4-FFF2-40B4-BE49-F238E27FC236}">
                <a16:creationId xmlns:a16="http://schemas.microsoft.com/office/drawing/2014/main" id="{07E243F4-A4C5-4AD8-8AC7-45B904A73576}"/>
              </a:ext>
            </a:extLst>
          </p:cNvPr>
          <p:cNvGraphicFramePr>
            <a:graphicFrameLocks noGrp="1"/>
          </p:cNvGraphicFramePr>
          <p:nvPr/>
        </p:nvGraphicFramePr>
        <p:xfrm>
          <a:off x="8631064" y="289227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5" name="표 30">
            <a:extLst>
              <a:ext uri="{FF2B5EF4-FFF2-40B4-BE49-F238E27FC236}">
                <a16:creationId xmlns:a16="http://schemas.microsoft.com/office/drawing/2014/main" id="{27E78744-E783-45CC-A6F2-858EC65C5F88}"/>
              </a:ext>
            </a:extLst>
          </p:cNvPr>
          <p:cNvGraphicFramePr>
            <a:graphicFrameLocks noGrp="1"/>
          </p:cNvGraphicFramePr>
          <p:nvPr/>
        </p:nvGraphicFramePr>
        <p:xfrm>
          <a:off x="8565751" y="2979356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3" name="표 30">
            <a:extLst>
              <a:ext uri="{FF2B5EF4-FFF2-40B4-BE49-F238E27FC236}">
                <a16:creationId xmlns:a16="http://schemas.microsoft.com/office/drawing/2014/main" id="{322D87A9-7648-473F-B428-2DFD2AF44FE3}"/>
              </a:ext>
            </a:extLst>
          </p:cNvPr>
          <p:cNvGraphicFramePr>
            <a:graphicFrameLocks noGrp="1"/>
          </p:cNvGraphicFramePr>
          <p:nvPr/>
        </p:nvGraphicFramePr>
        <p:xfrm>
          <a:off x="8500438" y="306644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AACAD08D-FE15-419E-A9D8-3D18285C9DBC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765C49-F0BB-40FD-917A-5768CB051C9C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YOLO v1 &amp; v2 prediction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4D6305-F19D-4B6D-8FF1-0E4A050F24DF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3" name="Picture 3" descr="C:\Users\admin\Desktop\1.PNG">
              <a:extLst>
                <a:ext uri="{FF2B5EF4-FFF2-40B4-BE49-F238E27FC236}">
                  <a16:creationId xmlns:a16="http://schemas.microsoft.com/office/drawing/2014/main" id="{97B0B979-8626-40CF-8456-A75344C19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7BBF39A-5B48-42B4-B54B-0484D3433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EB6F6A7-2D13-4496-B257-780F00ECB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160" y="2960395"/>
            <a:ext cx="2274756" cy="277456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30F0C2-A163-4145-989B-45C0CDC52981}"/>
              </a:ext>
            </a:extLst>
          </p:cNvPr>
          <p:cNvCxnSpPr>
            <a:cxnSpLocks/>
          </p:cNvCxnSpPr>
          <p:nvPr/>
        </p:nvCxnSpPr>
        <p:spPr>
          <a:xfrm>
            <a:off x="3236416" y="4347676"/>
            <a:ext cx="2905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30">
            <a:extLst>
              <a:ext uri="{FF2B5EF4-FFF2-40B4-BE49-F238E27FC236}">
                <a16:creationId xmlns:a16="http://schemas.microsoft.com/office/drawing/2014/main" id="{8E2C487D-7C87-4EE8-93BD-245F3C53B370}"/>
              </a:ext>
            </a:extLst>
          </p:cNvPr>
          <p:cNvGraphicFramePr>
            <a:graphicFrameLocks noGrp="1"/>
          </p:cNvGraphicFramePr>
          <p:nvPr/>
        </p:nvGraphicFramePr>
        <p:xfrm>
          <a:off x="5219879" y="3154048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E1FCB63-013B-4D90-A90F-52C58C6C264D}"/>
              </a:ext>
            </a:extLst>
          </p:cNvPr>
          <p:cNvCxnSpPr>
            <a:cxnSpLocks/>
          </p:cNvCxnSpPr>
          <p:nvPr/>
        </p:nvCxnSpPr>
        <p:spPr>
          <a:xfrm>
            <a:off x="4818309" y="4347676"/>
            <a:ext cx="2762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7C9941-7EE5-41F4-92EA-D1370264F332}"/>
              </a:ext>
            </a:extLst>
          </p:cNvPr>
          <p:cNvCxnSpPr>
            <a:cxnSpLocks/>
          </p:cNvCxnSpPr>
          <p:nvPr/>
        </p:nvCxnSpPr>
        <p:spPr>
          <a:xfrm>
            <a:off x="8036497" y="4347676"/>
            <a:ext cx="2762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0">
            <a:extLst>
              <a:ext uri="{FF2B5EF4-FFF2-40B4-BE49-F238E27FC236}">
                <a16:creationId xmlns:a16="http://schemas.microsoft.com/office/drawing/2014/main" id="{8454699E-1B9E-4DE8-9EFA-A772EC9F1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508404"/>
              </p:ext>
            </p:extLst>
          </p:nvPr>
        </p:nvGraphicFramePr>
        <p:xfrm>
          <a:off x="8423864" y="314316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DBAC60-015B-40BC-911F-7F067974E0A0}"/>
              </a:ext>
            </a:extLst>
          </p:cNvPr>
          <p:cNvSpPr/>
          <p:nvPr/>
        </p:nvSpPr>
        <p:spPr>
          <a:xfrm>
            <a:off x="727476" y="1460118"/>
            <a:ext cx="878018" cy="824089"/>
          </a:xfrm>
          <a:prstGeom prst="rect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0FA890-BFEC-44EA-8644-0C552030FBE4}"/>
              </a:ext>
            </a:extLst>
          </p:cNvPr>
          <p:cNvSpPr/>
          <p:nvPr/>
        </p:nvSpPr>
        <p:spPr>
          <a:xfrm>
            <a:off x="1909099" y="1277652"/>
            <a:ext cx="1201161" cy="12205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CED75B-3B2E-48E3-B292-B3968025EDD0}"/>
              </a:ext>
            </a:extLst>
          </p:cNvPr>
          <p:cNvSpPr/>
          <p:nvPr/>
        </p:nvSpPr>
        <p:spPr>
          <a:xfrm>
            <a:off x="3526971" y="1026532"/>
            <a:ext cx="1680254" cy="170737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740323-1E35-4955-BCD3-371139D31162}"/>
              </a:ext>
            </a:extLst>
          </p:cNvPr>
          <p:cNvSpPr txBox="1"/>
          <p:nvPr/>
        </p:nvSpPr>
        <p:spPr>
          <a:xfrm>
            <a:off x="9901938" y="2477997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3A7CC8-2A14-4276-AAF1-3EB44D698EBA}"/>
              </a:ext>
            </a:extLst>
          </p:cNvPr>
          <p:cNvSpPr txBox="1"/>
          <p:nvPr/>
        </p:nvSpPr>
        <p:spPr>
          <a:xfrm>
            <a:off x="10005827" y="2390430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4EF07D-DF41-47EC-B5EE-898D5217C794}"/>
              </a:ext>
            </a:extLst>
          </p:cNvPr>
          <p:cNvSpPr txBox="1"/>
          <p:nvPr/>
        </p:nvSpPr>
        <p:spPr>
          <a:xfrm>
            <a:off x="10094072" y="2303037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B37B60-4FCE-4DB4-9884-CACC89E79AB5}"/>
              </a:ext>
            </a:extLst>
          </p:cNvPr>
          <p:cNvSpPr txBox="1"/>
          <p:nvPr/>
        </p:nvSpPr>
        <p:spPr>
          <a:xfrm>
            <a:off x="11142222" y="4819808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D21A38-8BDF-4D4A-9D23-5C286124F873}"/>
              </a:ext>
            </a:extLst>
          </p:cNvPr>
          <p:cNvSpPr txBox="1"/>
          <p:nvPr/>
        </p:nvSpPr>
        <p:spPr>
          <a:xfrm>
            <a:off x="11246111" y="4732241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378082-D09E-4423-8610-0D6DE5CD3D3C}"/>
              </a:ext>
            </a:extLst>
          </p:cNvPr>
          <p:cNvSpPr txBox="1"/>
          <p:nvPr/>
        </p:nvSpPr>
        <p:spPr>
          <a:xfrm>
            <a:off x="11334356" y="4644848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53EE569-DB0C-4B0A-8AD8-A7FC36FCF622}"/>
              </a:ext>
            </a:extLst>
          </p:cNvPr>
          <p:cNvSpPr/>
          <p:nvPr/>
        </p:nvSpPr>
        <p:spPr>
          <a:xfrm>
            <a:off x="898160" y="2960395"/>
            <a:ext cx="878018" cy="82408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2859CC1-B563-4178-9BAF-143B14675AC5}"/>
              </a:ext>
            </a:extLst>
          </p:cNvPr>
          <p:cNvGrpSpPr/>
          <p:nvPr/>
        </p:nvGrpSpPr>
        <p:grpSpPr>
          <a:xfrm>
            <a:off x="4958659" y="2925705"/>
            <a:ext cx="878018" cy="824089"/>
            <a:chOff x="6245775" y="1648225"/>
            <a:chExt cx="878018" cy="82408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15E62BB-51F3-4EA1-8EE8-F6AACDEC0CF2}"/>
                </a:ext>
              </a:extLst>
            </p:cNvPr>
            <p:cNvSpPr/>
            <p:nvPr/>
          </p:nvSpPr>
          <p:spPr>
            <a:xfrm>
              <a:off x="6245775" y="1648225"/>
              <a:ext cx="878018" cy="824089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30D97C1-B1A3-43CF-9834-51A0EF21B622}"/>
                </a:ext>
              </a:extLst>
            </p:cNvPr>
            <p:cNvSpPr/>
            <p:nvPr/>
          </p:nvSpPr>
          <p:spPr>
            <a:xfrm>
              <a:off x="6650052" y="2017705"/>
              <a:ext cx="69464" cy="69493"/>
            </a:xfrm>
            <a:prstGeom prst="ellipse">
              <a:avLst/>
            </a:prstGeom>
            <a:solidFill>
              <a:srgbClr val="FF0000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4072EAD-9621-471F-A1D9-DBFBE33A7CEE}"/>
              </a:ext>
            </a:extLst>
          </p:cNvPr>
          <p:cNvSpPr/>
          <p:nvPr/>
        </p:nvSpPr>
        <p:spPr>
          <a:xfrm>
            <a:off x="3581247" y="4007757"/>
            <a:ext cx="1130300" cy="673100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CNN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45614D7-5206-4304-BBDA-C3D0FA757141}"/>
              </a:ext>
            </a:extLst>
          </p:cNvPr>
          <p:cNvSpPr txBox="1"/>
          <p:nvPr/>
        </p:nvSpPr>
        <p:spPr>
          <a:xfrm>
            <a:off x="5624099" y="5565679"/>
            <a:ext cx="1580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Feature Map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BCBC05-8360-462E-9F28-7B912E97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222F6-1894-1DB7-F8F1-EC12F467FA66}"/>
              </a:ext>
            </a:extLst>
          </p:cNvPr>
          <p:cNvSpPr txBox="1"/>
          <p:nvPr/>
        </p:nvSpPr>
        <p:spPr>
          <a:xfrm>
            <a:off x="805896" y="1595540"/>
            <a:ext cx="745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128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404120-A70D-8E6B-57F1-7A4994F557AB}"/>
              </a:ext>
            </a:extLst>
          </p:cNvPr>
          <p:cNvSpPr txBox="1"/>
          <p:nvPr/>
        </p:nvSpPr>
        <p:spPr>
          <a:xfrm>
            <a:off x="2119741" y="1595540"/>
            <a:ext cx="772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256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99C246-8547-D1AB-5DF1-3E848A012443}"/>
              </a:ext>
            </a:extLst>
          </p:cNvPr>
          <p:cNvSpPr txBox="1"/>
          <p:nvPr/>
        </p:nvSpPr>
        <p:spPr>
          <a:xfrm>
            <a:off x="4035552" y="1565247"/>
            <a:ext cx="700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512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6450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30">
            <a:extLst>
              <a:ext uri="{FF2B5EF4-FFF2-40B4-BE49-F238E27FC236}">
                <a16:creationId xmlns:a16="http://schemas.microsoft.com/office/drawing/2014/main" id="{2AC8DD6D-C8EE-4851-B650-B53F2C7FDA29}"/>
              </a:ext>
            </a:extLst>
          </p:cNvPr>
          <p:cNvGraphicFramePr>
            <a:graphicFrameLocks noGrp="1"/>
          </p:cNvGraphicFramePr>
          <p:nvPr/>
        </p:nvGraphicFramePr>
        <p:xfrm>
          <a:off x="9389448" y="205245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2" name="표 30">
            <a:extLst>
              <a:ext uri="{FF2B5EF4-FFF2-40B4-BE49-F238E27FC236}">
                <a16:creationId xmlns:a16="http://schemas.microsoft.com/office/drawing/2014/main" id="{E02F3A60-A07C-434C-9E76-37F2F455226B}"/>
              </a:ext>
            </a:extLst>
          </p:cNvPr>
          <p:cNvGraphicFramePr>
            <a:graphicFrameLocks noGrp="1"/>
          </p:cNvGraphicFramePr>
          <p:nvPr/>
        </p:nvGraphicFramePr>
        <p:xfrm>
          <a:off x="9324135" y="2139538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3" name="표 30">
            <a:extLst>
              <a:ext uri="{FF2B5EF4-FFF2-40B4-BE49-F238E27FC236}">
                <a16:creationId xmlns:a16="http://schemas.microsoft.com/office/drawing/2014/main" id="{61A75E67-CC54-47F4-9E5E-ED367FD39E43}"/>
              </a:ext>
            </a:extLst>
          </p:cNvPr>
          <p:cNvGraphicFramePr>
            <a:graphicFrameLocks noGrp="1"/>
          </p:cNvGraphicFramePr>
          <p:nvPr/>
        </p:nvGraphicFramePr>
        <p:xfrm>
          <a:off x="9258822" y="2226624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4" name="표 30">
            <a:extLst>
              <a:ext uri="{FF2B5EF4-FFF2-40B4-BE49-F238E27FC236}">
                <a16:creationId xmlns:a16="http://schemas.microsoft.com/office/drawing/2014/main" id="{5C430D3B-618E-4BC2-BDAD-FEDD30DD9CAC}"/>
              </a:ext>
            </a:extLst>
          </p:cNvPr>
          <p:cNvGraphicFramePr>
            <a:graphicFrameLocks noGrp="1"/>
          </p:cNvGraphicFramePr>
          <p:nvPr/>
        </p:nvGraphicFramePr>
        <p:xfrm>
          <a:off x="9193509" y="231371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5" name="표 30">
            <a:extLst>
              <a:ext uri="{FF2B5EF4-FFF2-40B4-BE49-F238E27FC236}">
                <a16:creationId xmlns:a16="http://schemas.microsoft.com/office/drawing/2014/main" id="{993BD579-5F5B-40E9-81B3-85DFEE7E7F92}"/>
              </a:ext>
            </a:extLst>
          </p:cNvPr>
          <p:cNvGraphicFramePr>
            <a:graphicFrameLocks noGrp="1"/>
          </p:cNvGraphicFramePr>
          <p:nvPr/>
        </p:nvGraphicFramePr>
        <p:xfrm>
          <a:off x="9116935" y="239043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7" name="표 30">
            <a:extLst>
              <a:ext uri="{FF2B5EF4-FFF2-40B4-BE49-F238E27FC236}">
                <a16:creationId xmlns:a16="http://schemas.microsoft.com/office/drawing/2014/main" id="{5E24BC60-6CC1-492E-8A17-81A7950933E9}"/>
              </a:ext>
            </a:extLst>
          </p:cNvPr>
          <p:cNvGraphicFramePr>
            <a:graphicFrameLocks noGrp="1"/>
          </p:cNvGraphicFramePr>
          <p:nvPr/>
        </p:nvGraphicFramePr>
        <p:xfrm>
          <a:off x="8696377" y="2805184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6" name="표 30">
            <a:extLst>
              <a:ext uri="{FF2B5EF4-FFF2-40B4-BE49-F238E27FC236}">
                <a16:creationId xmlns:a16="http://schemas.microsoft.com/office/drawing/2014/main" id="{07E243F4-A4C5-4AD8-8AC7-45B904A73576}"/>
              </a:ext>
            </a:extLst>
          </p:cNvPr>
          <p:cNvGraphicFramePr>
            <a:graphicFrameLocks noGrp="1"/>
          </p:cNvGraphicFramePr>
          <p:nvPr/>
        </p:nvGraphicFramePr>
        <p:xfrm>
          <a:off x="8631064" y="289227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5" name="표 30">
            <a:extLst>
              <a:ext uri="{FF2B5EF4-FFF2-40B4-BE49-F238E27FC236}">
                <a16:creationId xmlns:a16="http://schemas.microsoft.com/office/drawing/2014/main" id="{27E78744-E783-45CC-A6F2-858EC65C5F88}"/>
              </a:ext>
            </a:extLst>
          </p:cNvPr>
          <p:cNvGraphicFramePr>
            <a:graphicFrameLocks noGrp="1"/>
          </p:cNvGraphicFramePr>
          <p:nvPr/>
        </p:nvGraphicFramePr>
        <p:xfrm>
          <a:off x="8565751" y="2979356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3" name="표 30">
            <a:extLst>
              <a:ext uri="{FF2B5EF4-FFF2-40B4-BE49-F238E27FC236}">
                <a16:creationId xmlns:a16="http://schemas.microsoft.com/office/drawing/2014/main" id="{322D87A9-7648-473F-B428-2DFD2AF44FE3}"/>
              </a:ext>
            </a:extLst>
          </p:cNvPr>
          <p:cNvGraphicFramePr>
            <a:graphicFrameLocks noGrp="1"/>
          </p:cNvGraphicFramePr>
          <p:nvPr/>
        </p:nvGraphicFramePr>
        <p:xfrm>
          <a:off x="8500438" y="306644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AACAD08D-FE15-419E-A9D8-3D18285C9DBC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765C49-F0BB-40FD-917A-5768CB051C9C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YOLO v1 &amp; v2 prediction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4D6305-F19D-4B6D-8FF1-0E4A050F24DF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3" name="Picture 3" descr="C:\Users\admin\Desktop\1.PNG">
              <a:extLst>
                <a:ext uri="{FF2B5EF4-FFF2-40B4-BE49-F238E27FC236}">
                  <a16:creationId xmlns:a16="http://schemas.microsoft.com/office/drawing/2014/main" id="{97B0B979-8626-40CF-8456-A75344C19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7BBF39A-5B48-42B4-B54B-0484D3433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EB6F6A7-2D13-4496-B257-780F00ECB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160" y="2960395"/>
            <a:ext cx="2274756" cy="277456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30F0C2-A163-4145-989B-45C0CDC52981}"/>
              </a:ext>
            </a:extLst>
          </p:cNvPr>
          <p:cNvCxnSpPr>
            <a:cxnSpLocks/>
          </p:cNvCxnSpPr>
          <p:nvPr/>
        </p:nvCxnSpPr>
        <p:spPr>
          <a:xfrm>
            <a:off x="3236416" y="4347676"/>
            <a:ext cx="2905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30">
            <a:extLst>
              <a:ext uri="{FF2B5EF4-FFF2-40B4-BE49-F238E27FC236}">
                <a16:creationId xmlns:a16="http://schemas.microsoft.com/office/drawing/2014/main" id="{8E2C487D-7C87-4EE8-93BD-245F3C53B370}"/>
              </a:ext>
            </a:extLst>
          </p:cNvPr>
          <p:cNvGraphicFramePr>
            <a:graphicFrameLocks noGrp="1"/>
          </p:cNvGraphicFramePr>
          <p:nvPr/>
        </p:nvGraphicFramePr>
        <p:xfrm>
          <a:off x="5219879" y="3154048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E1FCB63-013B-4D90-A90F-52C58C6C264D}"/>
              </a:ext>
            </a:extLst>
          </p:cNvPr>
          <p:cNvCxnSpPr>
            <a:cxnSpLocks/>
          </p:cNvCxnSpPr>
          <p:nvPr/>
        </p:nvCxnSpPr>
        <p:spPr>
          <a:xfrm>
            <a:off x="4818309" y="4347676"/>
            <a:ext cx="2762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7C9941-7EE5-41F4-92EA-D1370264F332}"/>
              </a:ext>
            </a:extLst>
          </p:cNvPr>
          <p:cNvCxnSpPr>
            <a:cxnSpLocks/>
          </p:cNvCxnSpPr>
          <p:nvPr/>
        </p:nvCxnSpPr>
        <p:spPr>
          <a:xfrm>
            <a:off x="8036497" y="4347676"/>
            <a:ext cx="2762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0">
            <a:extLst>
              <a:ext uri="{FF2B5EF4-FFF2-40B4-BE49-F238E27FC236}">
                <a16:creationId xmlns:a16="http://schemas.microsoft.com/office/drawing/2014/main" id="{8454699E-1B9E-4DE8-9EFA-A772EC9F1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430516"/>
              </p:ext>
            </p:extLst>
          </p:nvPr>
        </p:nvGraphicFramePr>
        <p:xfrm>
          <a:off x="8423864" y="314316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DBAC60-015B-40BC-911F-7F067974E0A0}"/>
              </a:ext>
            </a:extLst>
          </p:cNvPr>
          <p:cNvSpPr/>
          <p:nvPr/>
        </p:nvSpPr>
        <p:spPr>
          <a:xfrm>
            <a:off x="727476" y="1460118"/>
            <a:ext cx="878018" cy="824089"/>
          </a:xfrm>
          <a:prstGeom prst="rect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0FA890-BFEC-44EA-8644-0C552030FBE4}"/>
              </a:ext>
            </a:extLst>
          </p:cNvPr>
          <p:cNvSpPr/>
          <p:nvPr/>
        </p:nvSpPr>
        <p:spPr>
          <a:xfrm>
            <a:off x="1909099" y="1277652"/>
            <a:ext cx="1201161" cy="12205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CED75B-3B2E-48E3-B292-B3968025EDD0}"/>
              </a:ext>
            </a:extLst>
          </p:cNvPr>
          <p:cNvSpPr/>
          <p:nvPr/>
        </p:nvSpPr>
        <p:spPr>
          <a:xfrm>
            <a:off x="3526971" y="1026532"/>
            <a:ext cx="1680254" cy="170737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740323-1E35-4955-BCD3-371139D31162}"/>
              </a:ext>
            </a:extLst>
          </p:cNvPr>
          <p:cNvSpPr txBox="1"/>
          <p:nvPr/>
        </p:nvSpPr>
        <p:spPr>
          <a:xfrm>
            <a:off x="9901938" y="2477997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3A7CC8-2A14-4276-AAF1-3EB44D698EBA}"/>
              </a:ext>
            </a:extLst>
          </p:cNvPr>
          <p:cNvSpPr txBox="1"/>
          <p:nvPr/>
        </p:nvSpPr>
        <p:spPr>
          <a:xfrm>
            <a:off x="10005827" y="2390430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4EF07D-DF41-47EC-B5EE-898D5217C794}"/>
              </a:ext>
            </a:extLst>
          </p:cNvPr>
          <p:cNvSpPr txBox="1"/>
          <p:nvPr/>
        </p:nvSpPr>
        <p:spPr>
          <a:xfrm>
            <a:off x="10094072" y="2303037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B37B60-4FCE-4DB4-9884-CACC89E79AB5}"/>
              </a:ext>
            </a:extLst>
          </p:cNvPr>
          <p:cNvSpPr txBox="1"/>
          <p:nvPr/>
        </p:nvSpPr>
        <p:spPr>
          <a:xfrm>
            <a:off x="11142222" y="4819808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D21A38-8BDF-4D4A-9D23-5C286124F873}"/>
              </a:ext>
            </a:extLst>
          </p:cNvPr>
          <p:cNvSpPr txBox="1"/>
          <p:nvPr/>
        </p:nvSpPr>
        <p:spPr>
          <a:xfrm>
            <a:off x="11246111" y="4732241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378082-D09E-4423-8610-0D6DE5CD3D3C}"/>
              </a:ext>
            </a:extLst>
          </p:cNvPr>
          <p:cNvSpPr txBox="1"/>
          <p:nvPr/>
        </p:nvSpPr>
        <p:spPr>
          <a:xfrm>
            <a:off x="11334356" y="4644848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53EE569-DB0C-4B0A-8AD8-A7FC36FCF622}"/>
              </a:ext>
            </a:extLst>
          </p:cNvPr>
          <p:cNvSpPr/>
          <p:nvPr/>
        </p:nvSpPr>
        <p:spPr>
          <a:xfrm>
            <a:off x="1031081" y="2960395"/>
            <a:ext cx="878018" cy="82408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2859CC1-B563-4178-9BAF-143B14675AC5}"/>
              </a:ext>
            </a:extLst>
          </p:cNvPr>
          <p:cNvGrpSpPr/>
          <p:nvPr/>
        </p:nvGrpSpPr>
        <p:grpSpPr>
          <a:xfrm>
            <a:off x="5295883" y="2925705"/>
            <a:ext cx="878018" cy="824089"/>
            <a:chOff x="6245775" y="1648225"/>
            <a:chExt cx="878018" cy="82408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15E62BB-51F3-4EA1-8EE8-F6AACDEC0CF2}"/>
                </a:ext>
              </a:extLst>
            </p:cNvPr>
            <p:cNvSpPr/>
            <p:nvPr/>
          </p:nvSpPr>
          <p:spPr>
            <a:xfrm>
              <a:off x="6245775" y="1648225"/>
              <a:ext cx="878018" cy="824089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30D97C1-B1A3-43CF-9834-51A0EF21B622}"/>
                </a:ext>
              </a:extLst>
            </p:cNvPr>
            <p:cNvSpPr/>
            <p:nvPr/>
          </p:nvSpPr>
          <p:spPr>
            <a:xfrm>
              <a:off x="6650052" y="2017705"/>
              <a:ext cx="69464" cy="69493"/>
            </a:xfrm>
            <a:prstGeom prst="ellipse">
              <a:avLst/>
            </a:prstGeom>
            <a:solidFill>
              <a:srgbClr val="FF0000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EF2F067-F4A3-424D-B5E7-8EDF618B8181}"/>
              </a:ext>
            </a:extLst>
          </p:cNvPr>
          <p:cNvSpPr/>
          <p:nvPr/>
        </p:nvSpPr>
        <p:spPr>
          <a:xfrm>
            <a:off x="3581247" y="4007757"/>
            <a:ext cx="1130300" cy="673100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CNN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43D1150-B3A1-40BB-920D-7C91688F43CA}"/>
              </a:ext>
            </a:extLst>
          </p:cNvPr>
          <p:cNvSpPr txBox="1"/>
          <p:nvPr/>
        </p:nvSpPr>
        <p:spPr>
          <a:xfrm>
            <a:off x="5624099" y="5565679"/>
            <a:ext cx="1580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Feature Map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42BDC0-5469-4745-B837-90A9E66A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DF68E9-F186-578E-7E11-566046F382B4}"/>
              </a:ext>
            </a:extLst>
          </p:cNvPr>
          <p:cNvSpPr txBox="1"/>
          <p:nvPr/>
        </p:nvSpPr>
        <p:spPr>
          <a:xfrm>
            <a:off x="805896" y="1595540"/>
            <a:ext cx="745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128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BAA3F-E0FC-AE41-19A6-B6E91EE724CE}"/>
              </a:ext>
            </a:extLst>
          </p:cNvPr>
          <p:cNvSpPr txBox="1"/>
          <p:nvPr/>
        </p:nvSpPr>
        <p:spPr>
          <a:xfrm>
            <a:off x="2119741" y="1595540"/>
            <a:ext cx="772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256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A5249-F265-C14E-6148-58F214BEBB5F}"/>
              </a:ext>
            </a:extLst>
          </p:cNvPr>
          <p:cNvSpPr txBox="1"/>
          <p:nvPr/>
        </p:nvSpPr>
        <p:spPr>
          <a:xfrm>
            <a:off x="4035552" y="1565247"/>
            <a:ext cx="700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512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770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30">
            <a:extLst>
              <a:ext uri="{FF2B5EF4-FFF2-40B4-BE49-F238E27FC236}">
                <a16:creationId xmlns:a16="http://schemas.microsoft.com/office/drawing/2014/main" id="{2AC8DD6D-C8EE-4851-B650-B53F2C7FDA29}"/>
              </a:ext>
            </a:extLst>
          </p:cNvPr>
          <p:cNvGraphicFramePr>
            <a:graphicFrameLocks noGrp="1"/>
          </p:cNvGraphicFramePr>
          <p:nvPr/>
        </p:nvGraphicFramePr>
        <p:xfrm>
          <a:off x="9389448" y="205245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2" name="표 30">
            <a:extLst>
              <a:ext uri="{FF2B5EF4-FFF2-40B4-BE49-F238E27FC236}">
                <a16:creationId xmlns:a16="http://schemas.microsoft.com/office/drawing/2014/main" id="{E02F3A60-A07C-434C-9E76-37F2F455226B}"/>
              </a:ext>
            </a:extLst>
          </p:cNvPr>
          <p:cNvGraphicFramePr>
            <a:graphicFrameLocks noGrp="1"/>
          </p:cNvGraphicFramePr>
          <p:nvPr/>
        </p:nvGraphicFramePr>
        <p:xfrm>
          <a:off x="9324135" y="2139538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3" name="표 30">
            <a:extLst>
              <a:ext uri="{FF2B5EF4-FFF2-40B4-BE49-F238E27FC236}">
                <a16:creationId xmlns:a16="http://schemas.microsoft.com/office/drawing/2014/main" id="{61A75E67-CC54-47F4-9E5E-ED367FD39E43}"/>
              </a:ext>
            </a:extLst>
          </p:cNvPr>
          <p:cNvGraphicFramePr>
            <a:graphicFrameLocks noGrp="1"/>
          </p:cNvGraphicFramePr>
          <p:nvPr/>
        </p:nvGraphicFramePr>
        <p:xfrm>
          <a:off x="9258822" y="2226624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4" name="표 30">
            <a:extLst>
              <a:ext uri="{FF2B5EF4-FFF2-40B4-BE49-F238E27FC236}">
                <a16:creationId xmlns:a16="http://schemas.microsoft.com/office/drawing/2014/main" id="{5C430D3B-618E-4BC2-BDAD-FEDD30DD9CAC}"/>
              </a:ext>
            </a:extLst>
          </p:cNvPr>
          <p:cNvGraphicFramePr>
            <a:graphicFrameLocks noGrp="1"/>
          </p:cNvGraphicFramePr>
          <p:nvPr/>
        </p:nvGraphicFramePr>
        <p:xfrm>
          <a:off x="9193509" y="231371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5" name="표 30">
            <a:extLst>
              <a:ext uri="{FF2B5EF4-FFF2-40B4-BE49-F238E27FC236}">
                <a16:creationId xmlns:a16="http://schemas.microsoft.com/office/drawing/2014/main" id="{993BD579-5F5B-40E9-81B3-85DFEE7E7F92}"/>
              </a:ext>
            </a:extLst>
          </p:cNvPr>
          <p:cNvGraphicFramePr>
            <a:graphicFrameLocks noGrp="1"/>
          </p:cNvGraphicFramePr>
          <p:nvPr/>
        </p:nvGraphicFramePr>
        <p:xfrm>
          <a:off x="9116935" y="239043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7" name="표 30">
            <a:extLst>
              <a:ext uri="{FF2B5EF4-FFF2-40B4-BE49-F238E27FC236}">
                <a16:creationId xmlns:a16="http://schemas.microsoft.com/office/drawing/2014/main" id="{5E24BC60-6CC1-492E-8A17-81A7950933E9}"/>
              </a:ext>
            </a:extLst>
          </p:cNvPr>
          <p:cNvGraphicFramePr>
            <a:graphicFrameLocks noGrp="1"/>
          </p:cNvGraphicFramePr>
          <p:nvPr/>
        </p:nvGraphicFramePr>
        <p:xfrm>
          <a:off x="8696377" y="2805184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6" name="표 30">
            <a:extLst>
              <a:ext uri="{FF2B5EF4-FFF2-40B4-BE49-F238E27FC236}">
                <a16:creationId xmlns:a16="http://schemas.microsoft.com/office/drawing/2014/main" id="{07E243F4-A4C5-4AD8-8AC7-45B904A73576}"/>
              </a:ext>
            </a:extLst>
          </p:cNvPr>
          <p:cNvGraphicFramePr>
            <a:graphicFrameLocks noGrp="1"/>
          </p:cNvGraphicFramePr>
          <p:nvPr/>
        </p:nvGraphicFramePr>
        <p:xfrm>
          <a:off x="8631064" y="289227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5" name="표 30">
            <a:extLst>
              <a:ext uri="{FF2B5EF4-FFF2-40B4-BE49-F238E27FC236}">
                <a16:creationId xmlns:a16="http://schemas.microsoft.com/office/drawing/2014/main" id="{27E78744-E783-45CC-A6F2-858EC65C5F88}"/>
              </a:ext>
            </a:extLst>
          </p:cNvPr>
          <p:cNvGraphicFramePr>
            <a:graphicFrameLocks noGrp="1"/>
          </p:cNvGraphicFramePr>
          <p:nvPr/>
        </p:nvGraphicFramePr>
        <p:xfrm>
          <a:off x="8565751" y="2979356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3" name="표 30">
            <a:extLst>
              <a:ext uri="{FF2B5EF4-FFF2-40B4-BE49-F238E27FC236}">
                <a16:creationId xmlns:a16="http://schemas.microsoft.com/office/drawing/2014/main" id="{322D87A9-7648-473F-B428-2DFD2AF44FE3}"/>
              </a:ext>
            </a:extLst>
          </p:cNvPr>
          <p:cNvGraphicFramePr>
            <a:graphicFrameLocks noGrp="1"/>
          </p:cNvGraphicFramePr>
          <p:nvPr/>
        </p:nvGraphicFramePr>
        <p:xfrm>
          <a:off x="8500438" y="306644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AACAD08D-FE15-419E-A9D8-3D18285C9DBC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765C49-F0BB-40FD-917A-5768CB051C9C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YOLO v1 &amp; v2 prediction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4D6305-F19D-4B6D-8FF1-0E4A050F24DF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3" name="Picture 3" descr="C:\Users\admin\Desktop\1.PNG">
              <a:extLst>
                <a:ext uri="{FF2B5EF4-FFF2-40B4-BE49-F238E27FC236}">
                  <a16:creationId xmlns:a16="http://schemas.microsoft.com/office/drawing/2014/main" id="{97B0B979-8626-40CF-8456-A75344C19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7BBF39A-5B48-42B4-B54B-0484D3433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EB6F6A7-2D13-4496-B257-780F00ECB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160" y="2960395"/>
            <a:ext cx="2274756" cy="277456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30F0C2-A163-4145-989B-45C0CDC52981}"/>
              </a:ext>
            </a:extLst>
          </p:cNvPr>
          <p:cNvCxnSpPr>
            <a:cxnSpLocks/>
          </p:cNvCxnSpPr>
          <p:nvPr/>
        </p:nvCxnSpPr>
        <p:spPr>
          <a:xfrm>
            <a:off x="3236416" y="4347676"/>
            <a:ext cx="2905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30">
            <a:extLst>
              <a:ext uri="{FF2B5EF4-FFF2-40B4-BE49-F238E27FC236}">
                <a16:creationId xmlns:a16="http://schemas.microsoft.com/office/drawing/2014/main" id="{8E2C487D-7C87-4EE8-93BD-245F3C53B370}"/>
              </a:ext>
            </a:extLst>
          </p:cNvPr>
          <p:cNvGraphicFramePr>
            <a:graphicFrameLocks noGrp="1"/>
          </p:cNvGraphicFramePr>
          <p:nvPr/>
        </p:nvGraphicFramePr>
        <p:xfrm>
          <a:off x="5219879" y="3154048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E1FCB63-013B-4D90-A90F-52C58C6C264D}"/>
              </a:ext>
            </a:extLst>
          </p:cNvPr>
          <p:cNvCxnSpPr>
            <a:cxnSpLocks/>
          </p:cNvCxnSpPr>
          <p:nvPr/>
        </p:nvCxnSpPr>
        <p:spPr>
          <a:xfrm>
            <a:off x="4818309" y="4347676"/>
            <a:ext cx="2762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7C9941-7EE5-41F4-92EA-D1370264F332}"/>
              </a:ext>
            </a:extLst>
          </p:cNvPr>
          <p:cNvCxnSpPr>
            <a:cxnSpLocks/>
          </p:cNvCxnSpPr>
          <p:nvPr/>
        </p:nvCxnSpPr>
        <p:spPr>
          <a:xfrm>
            <a:off x="8036497" y="4347676"/>
            <a:ext cx="2762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0">
            <a:extLst>
              <a:ext uri="{FF2B5EF4-FFF2-40B4-BE49-F238E27FC236}">
                <a16:creationId xmlns:a16="http://schemas.microsoft.com/office/drawing/2014/main" id="{8454699E-1B9E-4DE8-9EFA-A772EC9F1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280792"/>
              </p:ext>
            </p:extLst>
          </p:nvPr>
        </p:nvGraphicFramePr>
        <p:xfrm>
          <a:off x="8423864" y="314316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DBAC60-015B-40BC-911F-7F067974E0A0}"/>
              </a:ext>
            </a:extLst>
          </p:cNvPr>
          <p:cNvSpPr/>
          <p:nvPr/>
        </p:nvSpPr>
        <p:spPr>
          <a:xfrm>
            <a:off x="727476" y="1460118"/>
            <a:ext cx="878018" cy="824089"/>
          </a:xfrm>
          <a:prstGeom prst="rect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0FA890-BFEC-44EA-8644-0C552030FBE4}"/>
              </a:ext>
            </a:extLst>
          </p:cNvPr>
          <p:cNvSpPr/>
          <p:nvPr/>
        </p:nvSpPr>
        <p:spPr>
          <a:xfrm>
            <a:off x="1909099" y="1277652"/>
            <a:ext cx="1201161" cy="12205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CED75B-3B2E-48E3-B292-B3968025EDD0}"/>
              </a:ext>
            </a:extLst>
          </p:cNvPr>
          <p:cNvSpPr/>
          <p:nvPr/>
        </p:nvSpPr>
        <p:spPr>
          <a:xfrm>
            <a:off x="3526971" y="1026532"/>
            <a:ext cx="1680254" cy="170737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740323-1E35-4955-BCD3-371139D31162}"/>
              </a:ext>
            </a:extLst>
          </p:cNvPr>
          <p:cNvSpPr txBox="1"/>
          <p:nvPr/>
        </p:nvSpPr>
        <p:spPr>
          <a:xfrm>
            <a:off x="9901938" y="2477997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3A7CC8-2A14-4276-AAF1-3EB44D698EBA}"/>
              </a:ext>
            </a:extLst>
          </p:cNvPr>
          <p:cNvSpPr txBox="1"/>
          <p:nvPr/>
        </p:nvSpPr>
        <p:spPr>
          <a:xfrm>
            <a:off x="10005827" y="2390430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4EF07D-DF41-47EC-B5EE-898D5217C794}"/>
              </a:ext>
            </a:extLst>
          </p:cNvPr>
          <p:cNvSpPr txBox="1"/>
          <p:nvPr/>
        </p:nvSpPr>
        <p:spPr>
          <a:xfrm>
            <a:off x="10094072" y="2303037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B37B60-4FCE-4DB4-9884-CACC89E79AB5}"/>
              </a:ext>
            </a:extLst>
          </p:cNvPr>
          <p:cNvSpPr txBox="1"/>
          <p:nvPr/>
        </p:nvSpPr>
        <p:spPr>
          <a:xfrm>
            <a:off x="11142222" y="4819808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D21A38-8BDF-4D4A-9D23-5C286124F873}"/>
              </a:ext>
            </a:extLst>
          </p:cNvPr>
          <p:cNvSpPr txBox="1"/>
          <p:nvPr/>
        </p:nvSpPr>
        <p:spPr>
          <a:xfrm>
            <a:off x="11246111" y="4732241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378082-D09E-4423-8610-0D6DE5CD3D3C}"/>
              </a:ext>
            </a:extLst>
          </p:cNvPr>
          <p:cNvSpPr txBox="1"/>
          <p:nvPr/>
        </p:nvSpPr>
        <p:spPr>
          <a:xfrm>
            <a:off x="11334356" y="4644848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53EE569-DB0C-4B0A-8AD8-A7FC36FCF622}"/>
              </a:ext>
            </a:extLst>
          </p:cNvPr>
          <p:cNvSpPr/>
          <p:nvPr/>
        </p:nvSpPr>
        <p:spPr>
          <a:xfrm>
            <a:off x="1107076" y="2960395"/>
            <a:ext cx="878018" cy="82408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2859CC1-B563-4178-9BAF-143B14675AC5}"/>
              </a:ext>
            </a:extLst>
          </p:cNvPr>
          <p:cNvGrpSpPr/>
          <p:nvPr/>
        </p:nvGrpSpPr>
        <p:grpSpPr>
          <a:xfrm>
            <a:off x="5629278" y="2925705"/>
            <a:ext cx="878018" cy="824089"/>
            <a:chOff x="6245775" y="1648225"/>
            <a:chExt cx="878018" cy="82408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15E62BB-51F3-4EA1-8EE8-F6AACDEC0CF2}"/>
                </a:ext>
              </a:extLst>
            </p:cNvPr>
            <p:cNvSpPr/>
            <p:nvPr/>
          </p:nvSpPr>
          <p:spPr>
            <a:xfrm>
              <a:off x="6245775" y="1648225"/>
              <a:ext cx="878018" cy="824089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30D97C1-B1A3-43CF-9834-51A0EF21B622}"/>
                </a:ext>
              </a:extLst>
            </p:cNvPr>
            <p:cNvSpPr/>
            <p:nvPr/>
          </p:nvSpPr>
          <p:spPr>
            <a:xfrm>
              <a:off x="6650052" y="2017705"/>
              <a:ext cx="69464" cy="69493"/>
            </a:xfrm>
            <a:prstGeom prst="ellipse">
              <a:avLst/>
            </a:prstGeom>
            <a:solidFill>
              <a:srgbClr val="FF0000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E21DE07-1F26-4663-8D8A-7921A51E3010}"/>
              </a:ext>
            </a:extLst>
          </p:cNvPr>
          <p:cNvSpPr/>
          <p:nvPr/>
        </p:nvSpPr>
        <p:spPr>
          <a:xfrm>
            <a:off x="3581247" y="4007757"/>
            <a:ext cx="1130300" cy="673100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CNN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15BA30-5A03-4F54-80B8-CA29442AF98A}"/>
              </a:ext>
            </a:extLst>
          </p:cNvPr>
          <p:cNvSpPr txBox="1"/>
          <p:nvPr/>
        </p:nvSpPr>
        <p:spPr>
          <a:xfrm>
            <a:off x="5624099" y="5565679"/>
            <a:ext cx="1580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Feature Map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91EDF7-FA42-4DC7-AB65-FE4BD7C92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E5973-6469-47B7-31DC-244657948178}"/>
              </a:ext>
            </a:extLst>
          </p:cNvPr>
          <p:cNvSpPr txBox="1"/>
          <p:nvPr/>
        </p:nvSpPr>
        <p:spPr>
          <a:xfrm>
            <a:off x="805896" y="1595540"/>
            <a:ext cx="745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128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7956E-D389-8D77-5DD6-81DE2CF7C3A9}"/>
              </a:ext>
            </a:extLst>
          </p:cNvPr>
          <p:cNvSpPr txBox="1"/>
          <p:nvPr/>
        </p:nvSpPr>
        <p:spPr>
          <a:xfrm>
            <a:off x="2119741" y="1595540"/>
            <a:ext cx="772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256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D82AE3-59CC-27B9-A3F8-AB94DB24CD10}"/>
              </a:ext>
            </a:extLst>
          </p:cNvPr>
          <p:cNvSpPr txBox="1"/>
          <p:nvPr/>
        </p:nvSpPr>
        <p:spPr>
          <a:xfrm>
            <a:off x="4035552" y="1565247"/>
            <a:ext cx="700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512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4008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30">
            <a:extLst>
              <a:ext uri="{FF2B5EF4-FFF2-40B4-BE49-F238E27FC236}">
                <a16:creationId xmlns:a16="http://schemas.microsoft.com/office/drawing/2014/main" id="{2AC8DD6D-C8EE-4851-B650-B53F2C7FDA29}"/>
              </a:ext>
            </a:extLst>
          </p:cNvPr>
          <p:cNvGraphicFramePr>
            <a:graphicFrameLocks noGrp="1"/>
          </p:cNvGraphicFramePr>
          <p:nvPr/>
        </p:nvGraphicFramePr>
        <p:xfrm>
          <a:off x="9389448" y="205245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2" name="표 30">
            <a:extLst>
              <a:ext uri="{FF2B5EF4-FFF2-40B4-BE49-F238E27FC236}">
                <a16:creationId xmlns:a16="http://schemas.microsoft.com/office/drawing/2014/main" id="{E02F3A60-A07C-434C-9E76-37F2F455226B}"/>
              </a:ext>
            </a:extLst>
          </p:cNvPr>
          <p:cNvGraphicFramePr>
            <a:graphicFrameLocks noGrp="1"/>
          </p:cNvGraphicFramePr>
          <p:nvPr/>
        </p:nvGraphicFramePr>
        <p:xfrm>
          <a:off x="9324135" y="2139538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3" name="표 30">
            <a:extLst>
              <a:ext uri="{FF2B5EF4-FFF2-40B4-BE49-F238E27FC236}">
                <a16:creationId xmlns:a16="http://schemas.microsoft.com/office/drawing/2014/main" id="{61A75E67-CC54-47F4-9E5E-ED367FD39E43}"/>
              </a:ext>
            </a:extLst>
          </p:cNvPr>
          <p:cNvGraphicFramePr>
            <a:graphicFrameLocks noGrp="1"/>
          </p:cNvGraphicFramePr>
          <p:nvPr/>
        </p:nvGraphicFramePr>
        <p:xfrm>
          <a:off x="9258822" y="2226624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4" name="표 30">
            <a:extLst>
              <a:ext uri="{FF2B5EF4-FFF2-40B4-BE49-F238E27FC236}">
                <a16:creationId xmlns:a16="http://schemas.microsoft.com/office/drawing/2014/main" id="{5C430D3B-618E-4BC2-BDAD-FEDD30DD9CAC}"/>
              </a:ext>
            </a:extLst>
          </p:cNvPr>
          <p:cNvGraphicFramePr>
            <a:graphicFrameLocks noGrp="1"/>
          </p:cNvGraphicFramePr>
          <p:nvPr/>
        </p:nvGraphicFramePr>
        <p:xfrm>
          <a:off x="9193509" y="231371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5" name="표 30">
            <a:extLst>
              <a:ext uri="{FF2B5EF4-FFF2-40B4-BE49-F238E27FC236}">
                <a16:creationId xmlns:a16="http://schemas.microsoft.com/office/drawing/2014/main" id="{993BD579-5F5B-40E9-81B3-85DFEE7E7F92}"/>
              </a:ext>
            </a:extLst>
          </p:cNvPr>
          <p:cNvGraphicFramePr>
            <a:graphicFrameLocks noGrp="1"/>
          </p:cNvGraphicFramePr>
          <p:nvPr/>
        </p:nvGraphicFramePr>
        <p:xfrm>
          <a:off x="9116935" y="239043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7" name="표 30">
            <a:extLst>
              <a:ext uri="{FF2B5EF4-FFF2-40B4-BE49-F238E27FC236}">
                <a16:creationId xmlns:a16="http://schemas.microsoft.com/office/drawing/2014/main" id="{5E24BC60-6CC1-492E-8A17-81A7950933E9}"/>
              </a:ext>
            </a:extLst>
          </p:cNvPr>
          <p:cNvGraphicFramePr>
            <a:graphicFrameLocks noGrp="1"/>
          </p:cNvGraphicFramePr>
          <p:nvPr/>
        </p:nvGraphicFramePr>
        <p:xfrm>
          <a:off x="8696377" y="2805184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6" name="표 30">
            <a:extLst>
              <a:ext uri="{FF2B5EF4-FFF2-40B4-BE49-F238E27FC236}">
                <a16:creationId xmlns:a16="http://schemas.microsoft.com/office/drawing/2014/main" id="{07E243F4-A4C5-4AD8-8AC7-45B904A73576}"/>
              </a:ext>
            </a:extLst>
          </p:cNvPr>
          <p:cNvGraphicFramePr>
            <a:graphicFrameLocks noGrp="1"/>
          </p:cNvGraphicFramePr>
          <p:nvPr/>
        </p:nvGraphicFramePr>
        <p:xfrm>
          <a:off x="8631064" y="289227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5" name="표 30">
            <a:extLst>
              <a:ext uri="{FF2B5EF4-FFF2-40B4-BE49-F238E27FC236}">
                <a16:creationId xmlns:a16="http://schemas.microsoft.com/office/drawing/2014/main" id="{27E78744-E783-45CC-A6F2-858EC65C5F88}"/>
              </a:ext>
            </a:extLst>
          </p:cNvPr>
          <p:cNvGraphicFramePr>
            <a:graphicFrameLocks noGrp="1"/>
          </p:cNvGraphicFramePr>
          <p:nvPr/>
        </p:nvGraphicFramePr>
        <p:xfrm>
          <a:off x="8565751" y="2979356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3" name="표 30">
            <a:extLst>
              <a:ext uri="{FF2B5EF4-FFF2-40B4-BE49-F238E27FC236}">
                <a16:creationId xmlns:a16="http://schemas.microsoft.com/office/drawing/2014/main" id="{322D87A9-7648-473F-B428-2DFD2AF44FE3}"/>
              </a:ext>
            </a:extLst>
          </p:cNvPr>
          <p:cNvGraphicFramePr>
            <a:graphicFrameLocks noGrp="1"/>
          </p:cNvGraphicFramePr>
          <p:nvPr/>
        </p:nvGraphicFramePr>
        <p:xfrm>
          <a:off x="8500438" y="306644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AACAD08D-FE15-419E-A9D8-3D18285C9DBC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765C49-F0BB-40FD-917A-5768CB051C9C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YOLO v1 &amp; v2 prediction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4D6305-F19D-4B6D-8FF1-0E4A050F24DF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3" name="Picture 3" descr="C:\Users\admin\Desktop\1.PNG">
              <a:extLst>
                <a:ext uri="{FF2B5EF4-FFF2-40B4-BE49-F238E27FC236}">
                  <a16:creationId xmlns:a16="http://schemas.microsoft.com/office/drawing/2014/main" id="{97B0B979-8626-40CF-8456-A75344C19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7BBF39A-5B48-42B4-B54B-0484D3433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EB6F6A7-2D13-4496-B257-780F00ECB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160" y="2960395"/>
            <a:ext cx="2274756" cy="277456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30F0C2-A163-4145-989B-45C0CDC52981}"/>
              </a:ext>
            </a:extLst>
          </p:cNvPr>
          <p:cNvCxnSpPr>
            <a:cxnSpLocks/>
          </p:cNvCxnSpPr>
          <p:nvPr/>
        </p:nvCxnSpPr>
        <p:spPr>
          <a:xfrm>
            <a:off x="3236416" y="4347676"/>
            <a:ext cx="2905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30">
            <a:extLst>
              <a:ext uri="{FF2B5EF4-FFF2-40B4-BE49-F238E27FC236}">
                <a16:creationId xmlns:a16="http://schemas.microsoft.com/office/drawing/2014/main" id="{8E2C487D-7C87-4EE8-93BD-245F3C53B370}"/>
              </a:ext>
            </a:extLst>
          </p:cNvPr>
          <p:cNvGraphicFramePr>
            <a:graphicFrameLocks noGrp="1"/>
          </p:cNvGraphicFramePr>
          <p:nvPr/>
        </p:nvGraphicFramePr>
        <p:xfrm>
          <a:off x="5219879" y="3154048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E1FCB63-013B-4D90-A90F-52C58C6C264D}"/>
              </a:ext>
            </a:extLst>
          </p:cNvPr>
          <p:cNvCxnSpPr>
            <a:cxnSpLocks/>
          </p:cNvCxnSpPr>
          <p:nvPr/>
        </p:nvCxnSpPr>
        <p:spPr>
          <a:xfrm>
            <a:off x="4818309" y="4347676"/>
            <a:ext cx="2762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7C9941-7EE5-41F4-92EA-D1370264F332}"/>
              </a:ext>
            </a:extLst>
          </p:cNvPr>
          <p:cNvCxnSpPr>
            <a:cxnSpLocks/>
          </p:cNvCxnSpPr>
          <p:nvPr/>
        </p:nvCxnSpPr>
        <p:spPr>
          <a:xfrm>
            <a:off x="8036497" y="4347676"/>
            <a:ext cx="2762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0">
            <a:extLst>
              <a:ext uri="{FF2B5EF4-FFF2-40B4-BE49-F238E27FC236}">
                <a16:creationId xmlns:a16="http://schemas.microsoft.com/office/drawing/2014/main" id="{8454699E-1B9E-4DE8-9EFA-A772EC9F1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171428"/>
              </p:ext>
            </p:extLst>
          </p:nvPr>
        </p:nvGraphicFramePr>
        <p:xfrm>
          <a:off x="8423864" y="314316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DBAC60-015B-40BC-911F-7F067974E0A0}"/>
              </a:ext>
            </a:extLst>
          </p:cNvPr>
          <p:cNvSpPr/>
          <p:nvPr/>
        </p:nvSpPr>
        <p:spPr>
          <a:xfrm>
            <a:off x="727476" y="1460118"/>
            <a:ext cx="878018" cy="824089"/>
          </a:xfrm>
          <a:prstGeom prst="rect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0FA890-BFEC-44EA-8644-0C552030FBE4}"/>
              </a:ext>
            </a:extLst>
          </p:cNvPr>
          <p:cNvSpPr/>
          <p:nvPr/>
        </p:nvSpPr>
        <p:spPr>
          <a:xfrm>
            <a:off x="1909099" y="1277652"/>
            <a:ext cx="1201161" cy="12205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CED75B-3B2E-48E3-B292-B3968025EDD0}"/>
              </a:ext>
            </a:extLst>
          </p:cNvPr>
          <p:cNvSpPr/>
          <p:nvPr/>
        </p:nvSpPr>
        <p:spPr>
          <a:xfrm>
            <a:off x="3526971" y="1026532"/>
            <a:ext cx="1680254" cy="170737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740323-1E35-4955-BCD3-371139D31162}"/>
              </a:ext>
            </a:extLst>
          </p:cNvPr>
          <p:cNvSpPr txBox="1"/>
          <p:nvPr/>
        </p:nvSpPr>
        <p:spPr>
          <a:xfrm>
            <a:off x="9901938" y="2477997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3A7CC8-2A14-4276-AAF1-3EB44D698EBA}"/>
              </a:ext>
            </a:extLst>
          </p:cNvPr>
          <p:cNvSpPr txBox="1"/>
          <p:nvPr/>
        </p:nvSpPr>
        <p:spPr>
          <a:xfrm>
            <a:off x="10005827" y="2390430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4EF07D-DF41-47EC-B5EE-898D5217C794}"/>
              </a:ext>
            </a:extLst>
          </p:cNvPr>
          <p:cNvSpPr txBox="1"/>
          <p:nvPr/>
        </p:nvSpPr>
        <p:spPr>
          <a:xfrm>
            <a:off x="10094072" y="2303037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B37B60-4FCE-4DB4-9884-CACC89E79AB5}"/>
              </a:ext>
            </a:extLst>
          </p:cNvPr>
          <p:cNvSpPr txBox="1"/>
          <p:nvPr/>
        </p:nvSpPr>
        <p:spPr>
          <a:xfrm>
            <a:off x="11142222" y="4819808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D21A38-8BDF-4D4A-9D23-5C286124F873}"/>
              </a:ext>
            </a:extLst>
          </p:cNvPr>
          <p:cNvSpPr txBox="1"/>
          <p:nvPr/>
        </p:nvSpPr>
        <p:spPr>
          <a:xfrm>
            <a:off x="11246111" y="4732241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378082-D09E-4423-8610-0D6DE5CD3D3C}"/>
              </a:ext>
            </a:extLst>
          </p:cNvPr>
          <p:cNvSpPr txBox="1"/>
          <p:nvPr/>
        </p:nvSpPr>
        <p:spPr>
          <a:xfrm>
            <a:off x="11334356" y="4644848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53EE569-DB0C-4B0A-8AD8-A7FC36FCF622}"/>
              </a:ext>
            </a:extLst>
          </p:cNvPr>
          <p:cNvSpPr/>
          <p:nvPr/>
        </p:nvSpPr>
        <p:spPr>
          <a:xfrm>
            <a:off x="2293824" y="2960395"/>
            <a:ext cx="878018" cy="82408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2859CC1-B563-4178-9BAF-143B14675AC5}"/>
              </a:ext>
            </a:extLst>
          </p:cNvPr>
          <p:cNvGrpSpPr/>
          <p:nvPr/>
        </p:nvGrpSpPr>
        <p:grpSpPr>
          <a:xfrm>
            <a:off x="6975583" y="2925705"/>
            <a:ext cx="878018" cy="824089"/>
            <a:chOff x="6245775" y="1648225"/>
            <a:chExt cx="878018" cy="82408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15E62BB-51F3-4EA1-8EE8-F6AACDEC0CF2}"/>
                </a:ext>
              </a:extLst>
            </p:cNvPr>
            <p:cNvSpPr/>
            <p:nvPr/>
          </p:nvSpPr>
          <p:spPr>
            <a:xfrm>
              <a:off x="6245775" y="1648225"/>
              <a:ext cx="878018" cy="824089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30D97C1-B1A3-43CF-9834-51A0EF21B622}"/>
                </a:ext>
              </a:extLst>
            </p:cNvPr>
            <p:cNvSpPr/>
            <p:nvPr/>
          </p:nvSpPr>
          <p:spPr>
            <a:xfrm>
              <a:off x="6650052" y="2017705"/>
              <a:ext cx="69464" cy="69493"/>
            </a:xfrm>
            <a:prstGeom prst="ellipse">
              <a:avLst/>
            </a:prstGeom>
            <a:solidFill>
              <a:srgbClr val="FF0000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6425508-5EDA-477D-9D47-4383F2E8C908}"/>
              </a:ext>
            </a:extLst>
          </p:cNvPr>
          <p:cNvSpPr/>
          <p:nvPr/>
        </p:nvSpPr>
        <p:spPr>
          <a:xfrm>
            <a:off x="3581247" y="4007757"/>
            <a:ext cx="1130300" cy="673100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CNN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5B94FF-7C41-430A-8682-F06832E27CBD}"/>
              </a:ext>
            </a:extLst>
          </p:cNvPr>
          <p:cNvSpPr txBox="1"/>
          <p:nvPr/>
        </p:nvSpPr>
        <p:spPr>
          <a:xfrm>
            <a:off x="5624099" y="5565679"/>
            <a:ext cx="1580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Feature Map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C62D40-6E3A-46C1-AAD3-E57206B33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3ACAC-8782-F4ED-5946-A4061CC8B1E4}"/>
              </a:ext>
            </a:extLst>
          </p:cNvPr>
          <p:cNvSpPr txBox="1"/>
          <p:nvPr/>
        </p:nvSpPr>
        <p:spPr>
          <a:xfrm>
            <a:off x="805896" y="1595540"/>
            <a:ext cx="745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128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A1371-0F87-6EB8-F86F-F611CA38A0FE}"/>
              </a:ext>
            </a:extLst>
          </p:cNvPr>
          <p:cNvSpPr txBox="1"/>
          <p:nvPr/>
        </p:nvSpPr>
        <p:spPr>
          <a:xfrm>
            <a:off x="2119741" y="1595540"/>
            <a:ext cx="772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256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0DD916-D0D8-CD97-F3C7-464F05ED7ADD}"/>
              </a:ext>
            </a:extLst>
          </p:cNvPr>
          <p:cNvSpPr txBox="1"/>
          <p:nvPr/>
        </p:nvSpPr>
        <p:spPr>
          <a:xfrm>
            <a:off x="4035552" y="1565247"/>
            <a:ext cx="700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512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23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30">
            <a:extLst>
              <a:ext uri="{FF2B5EF4-FFF2-40B4-BE49-F238E27FC236}">
                <a16:creationId xmlns:a16="http://schemas.microsoft.com/office/drawing/2014/main" id="{2AC8DD6D-C8EE-4851-B650-B53F2C7FDA29}"/>
              </a:ext>
            </a:extLst>
          </p:cNvPr>
          <p:cNvGraphicFramePr>
            <a:graphicFrameLocks noGrp="1"/>
          </p:cNvGraphicFramePr>
          <p:nvPr/>
        </p:nvGraphicFramePr>
        <p:xfrm>
          <a:off x="9389448" y="205245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2" name="표 30">
            <a:extLst>
              <a:ext uri="{FF2B5EF4-FFF2-40B4-BE49-F238E27FC236}">
                <a16:creationId xmlns:a16="http://schemas.microsoft.com/office/drawing/2014/main" id="{E02F3A60-A07C-434C-9E76-37F2F455226B}"/>
              </a:ext>
            </a:extLst>
          </p:cNvPr>
          <p:cNvGraphicFramePr>
            <a:graphicFrameLocks noGrp="1"/>
          </p:cNvGraphicFramePr>
          <p:nvPr/>
        </p:nvGraphicFramePr>
        <p:xfrm>
          <a:off x="9324135" y="2139538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3" name="표 30">
            <a:extLst>
              <a:ext uri="{FF2B5EF4-FFF2-40B4-BE49-F238E27FC236}">
                <a16:creationId xmlns:a16="http://schemas.microsoft.com/office/drawing/2014/main" id="{61A75E67-CC54-47F4-9E5E-ED367FD39E43}"/>
              </a:ext>
            </a:extLst>
          </p:cNvPr>
          <p:cNvGraphicFramePr>
            <a:graphicFrameLocks noGrp="1"/>
          </p:cNvGraphicFramePr>
          <p:nvPr/>
        </p:nvGraphicFramePr>
        <p:xfrm>
          <a:off x="9258822" y="2226624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4" name="표 30">
            <a:extLst>
              <a:ext uri="{FF2B5EF4-FFF2-40B4-BE49-F238E27FC236}">
                <a16:creationId xmlns:a16="http://schemas.microsoft.com/office/drawing/2014/main" id="{5C430D3B-618E-4BC2-BDAD-FEDD30DD9CAC}"/>
              </a:ext>
            </a:extLst>
          </p:cNvPr>
          <p:cNvGraphicFramePr>
            <a:graphicFrameLocks noGrp="1"/>
          </p:cNvGraphicFramePr>
          <p:nvPr/>
        </p:nvGraphicFramePr>
        <p:xfrm>
          <a:off x="9193509" y="231371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5" name="표 30">
            <a:extLst>
              <a:ext uri="{FF2B5EF4-FFF2-40B4-BE49-F238E27FC236}">
                <a16:creationId xmlns:a16="http://schemas.microsoft.com/office/drawing/2014/main" id="{993BD579-5F5B-40E9-81B3-85DFEE7E7F92}"/>
              </a:ext>
            </a:extLst>
          </p:cNvPr>
          <p:cNvGraphicFramePr>
            <a:graphicFrameLocks noGrp="1"/>
          </p:cNvGraphicFramePr>
          <p:nvPr/>
        </p:nvGraphicFramePr>
        <p:xfrm>
          <a:off x="9116935" y="239043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7" name="표 30">
            <a:extLst>
              <a:ext uri="{FF2B5EF4-FFF2-40B4-BE49-F238E27FC236}">
                <a16:creationId xmlns:a16="http://schemas.microsoft.com/office/drawing/2014/main" id="{5E24BC60-6CC1-492E-8A17-81A7950933E9}"/>
              </a:ext>
            </a:extLst>
          </p:cNvPr>
          <p:cNvGraphicFramePr>
            <a:graphicFrameLocks noGrp="1"/>
          </p:cNvGraphicFramePr>
          <p:nvPr/>
        </p:nvGraphicFramePr>
        <p:xfrm>
          <a:off x="8696377" y="2805184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6" name="표 30">
            <a:extLst>
              <a:ext uri="{FF2B5EF4-FFF2-40B4-BE49-F238E27FC236}">
                <a16:creationId xmlns:a16="http://schemas.microsoft.com/office/drawing/2014/main" id="{07E243F4-A4C5-4AD8-8AC7-45B904A73576}"/>
              </a:ext>
            </a:extLst>
          </p:cNvPr>
          <p:cNvGraphicFramePr>
            <a:graphicFrameLocks noGrp="1"/>
          </p:cNvGraphicFramePr>
          <p:nvPr/>
        </p:nvGraphicFramePr>
        <p:xfrm>
          <a:off x="8631064" y="289227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5" name="표 30">
            <a:extLst>
              <a:ext uri="{FF2B5EF4-FFF2-40B4-BE49-F238E27FC236}">
                <a16:creationId xmlns:a16="http://schemas.microsoft.com/office/drawing/2014/main" id="{27E78744-E783-45CC-A6F2-858EC65C5F88}"/>
              </a:ext>
            </a:extLst>
          </p:cNvPr>
          <p:cNvGraphicFramePr>
            <a:graphicFrameLocks noGrp="1"/>
          </p:cNvGraphicFramePr>
          <p:nvPr/>
        </p:nvGraphicFramePr>
        <p:xfrm>
          <a:off x="8565751" y="2979356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3" name="표 30">
            <a:extLst>
              <a:ext uri="{FF2B5EF4-FFF2-40B4-BE49-F238E27FC236}">
                <a16:creationId xmlns:a16="http://schemas.microsoft.com/office/drawing/2014/main" id="{322D87A9-7648-473F-B428-2DFD2AF44FE3}"/>
              </a:ext>
            </a:extLst>
          </p:cNvPr>
          <p:cNvGraphicFramePr>
            <a:graphicFrameLocks noGrp="1"/>
          </p:cNvGraphicFramePr>
          <p:nvPr/>
        </p:nvGraphicFramePr>
        <p:xfrm>
          <a:off x="8500438" y="306644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AACAD08D-FE15-419E-A9D8-3D18285C9DBC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765C49-F0BB-40FD-917A-5768CB051C9C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YOLO v1 &amp; v2 prediction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4D6305-F19D-4B6D-8FF1-0E4A050F24DF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3" name="Picture 3" descr="C:\Users\admin\Desktop\1.PNG">
              <a:extLst>
                <a:ext uri="{FF2B5EF4-FFF2-40B4-BE49-F238E27FC236}">
                  <a16:creationId xmlns:a16="http://schemas.microsoft.com/office/drawing/2014/main" id="{97B0B979-8626-40CF-8456-A75344C19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7BBF39A-5B48-42B4-B54B-0484D3433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EB6F6A7-2D13-4496-B257-780F00ECB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160" y="2960395"/>
            <a:ext cx="2274756" cy="277456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30F0C2-A163-4145-989B-45C0CDC52981}"/>
              </a:ext>
            </a:extLst>
          </p:cNvPr>
          <p:cNvCxnSpPr>
            <a:cxnSpLocks/>
          </p:cNvCxnSpPr>
          <p:nvPr/>
        </p:nvCxnSpPr>
        <p:spPr>
          <a:xfrm>
            <a:off x="3236416" y="4347676"/>
            <a:ext cx="2905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30">
            <a:extLst>
              <a:ext uri="{FF2B5EF4-FFF2-40B4-BE49-F238E27FC236}">
                <a16:creationId xmlns:a16="http://schemas.microsoft.com/office/drawing/2014/main" id="{8E2C487D-7C87-4EE8-93BD-245F3C53B370}"/>
              </a:ext>
            </a:extLst>
          </p:cNvPr>
          <p:cNvGraphicFramePr>
            <a:graphicFrameLocks noGrp="1"/>
          </p:cNvGraphicFramePr>
          <p:nvPr/>
        </p:nvGraphicFramePr>
        <p:xfrm>
          <a:off x="5219879" y="3154048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E1FCB63-013B-4D90-A90F-52C58C6C264D}"/>
              </a:ext>
            </a:extLst>
          </p:cNvPr>
          <p:cNvCxnSpPr>
            <a:cxnSpLocks/>
          </p:cNvCxnSpPr>
          <p:nvPr/>
        </p:nvCxnSpPr>
        <p:spPr>
          <a:xfrm>
            <a:off x="4818309" y="4347676"/>
            <a:ext cx="2762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7C9941-7EE5-41F4-92EA-D1370264F332}"/>
              </a:ext>
            </a:extLst>
          </p:cNvPr>
          <p:cNvCxnSpPr>
            <a:cxnSpLocks/>
          </p:cNvCxnSpPr>
          <p:nvPr/>
        </p:nvCxnSpPr>
        <p:spPr>
          <a:xfrm>
            <a:off x="8036497" y="4347676"/>
            <a:ext cx="2762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0">
            <a:extLst>
              <a:ext uri="{FF2B5EF4-FFF2-40B4-BE49-F238E27FC236}">
                <a16:creationId xmlns:a16="http://schemas.microsoft.com/office/drawing/2014/main" id="{8454699E-1B9E-4DE8-9EFA-A772EC9F1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433765"/>
              </p:ext>
            </p:extLst>
          </p:nvPr>
        </p:nvGraphicFramePr>
        <p:xfrm>
          <a:off x="8423864" y="314316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DBAC60-015B-40BC-911F-7F067974E0A0}"/>
              </a:ext>
            </a:extLst>
          </p:cNvPr>
          <p:cNvSpPr/>
          <p:nvPr/>
        </p:nvSpPr>
        <p:spPr>
          <a:xfrm>
            <a:off x="727476" y="1460118"/>
            <a:ext cx="878018" cy="824089"/>
          </a:xfrm>
          <a:prstGeom prst="rect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0FA890-BFEC-44EA-8644-0C552030FBE4}"/>
              </a:ext>
            </a:extLst>
          </p:cNvPr>
          <p:cNvSpPr/>
          <p:nvPr/>
        </p:nvSpPr>
        <p:spPr>
          <a:xfrm>
            <a:off x="1909099" y="1277652"/>
            <a:ext cx="1201161" cy="12205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CED75B-3B2E-48E3-B292-B3968025EDD0}"/>
              </a:ext>
            </a:extLst>
          </p:cNvPr>
          <p:cNvSpPr/>
          <p:nvPr/>
        </p:nvSpPr>
        <p:spPr>
          <a:xfrm>
            <a:off x="3526971" y="1026532"/>
            <a:ext cx="1680254" cy="170737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740323-1E35-4955-BCD3-371139D31162}"/>
              </a:ext>
            </a:extLst>
          </p:cNvPr>
          <p:cNvSpPr txBox="1"/>
          <p:nvPr/>
        </p:nvSpPr>
        <p:spPr>
          <a:xfrm>
            <a:off x="9901938" y="2477997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3A7CC8-2A14-4276-AAF1-3EB44D698EBA}"/>
              </a:ext>
            </a:extLst>
          </p:cNvPr>
          <p:cNvSpPr txBox="1"/>
          <p:nvPr/>
        </p:nvSpPr>
        <p:spPr>
          <a:xfrm>
            <a:off x="10005827" y="2390430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4EF07D-DF41-47EC-B5EE-898D5217C794}"/>
              </a:ext>
            </a:extLst>
          </p:cNvPr>
          <p:cNvSpPr txBox="1"/>
          <p:nvPr/>
        </p:nvSpPr>
        <p:spPr>
          <a:xfrm>
            <a:off x="10094072" y="2303037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B37B60-4FCE-4DB4-9884-CACC89E79AB5}"/>
              </a:ext>
            </a:extLst>
          </p:cNvPr>
          <p:cNvSpPr txBox="1"/>
          <p:nvPr/>
        </p:nvSpPr>
        <p:spPr>
          <a:xfrm>
            <a:off x="11142222" y="4819808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D21A38-8BDF-4D4A-9D23-5C286124F873}"/>
              </a:ext>
            </a:extLst>
          </p:cNvPr>
          <p:cNvSpPr txBox="1"/>
          <p:nvPr/>
        </p:nvSpPr>
        <p:spPr>
          <a:xfrm>
            <a:off x="11246111" y="4732241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378082-D09E-4423-8610-0D6DE5CD3D3C}"/>
              </a:ext>
            </a:extLst>
          </p:cNvPr>
          <p:cNvSpPr txBox="1"/>
          <p:nvPr/>
        </p:nvSpPr>
        <p:spPr>
          <a:xfrm>
            <a:off x="11334356" y="4644848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53EE569-DB0C-4B0A-8AD8-A7FC36FCF622}"/>
              </a:ext>
            </a:extLst>
          </p:cNvPr>
          <p:cNvSpPr/>
          <p:nvPr/>
        </p:nvSpPr>
        <p:spPr>
          <a:xfrm>
            <a:off x="1051127" y="3856768"/>
            <a:ext cx="878018" cy="82408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2859CC1-B563-4178-9BAF-143B14675AC5}"/>
              </a:ext>
            </a:extLst>
          </p:cNvPr>
          <p:cNvGrpSpPr/>
          <p:nvPr/>
        </p:nvGrpSpPr>
        <p:grpSpPr>
          <a:xfrm>
            <a:off x="5320895" y="3962853"/>
            <a:ext cx="878018" cy="824089"/>
            <a:chOff x="6245775" y="1648225"/>
            <a:chExt cx="878018" cy="82408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15E62BB-51F3-4EA1-8EE8-F6AACDEC0CF2}"/>
                </a:ext>
              </a:extLst>
            </p:cNvPr>
            <p:cNvSpPr/>
            <p:nvPr/>
          </p:nvSpPr>
          <p:spPr>
            <a:xfrm>
              <a:off x="6245775" y="1648225"/>
              <a:ext cx="878018" cy="824089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30D97C1-B1A3-43CF-9834-51A0EF21B622}"/>
                </a:ext>
              </a:extLst>
            </p:cNvPr>
            <p:cNvSpPr/>
            <p:nvPr/>
          </p:nvSpPr>
          <p:spPr>
            <a:xfrm>
              <a:off x="6650052" y="2017705"/>
              <a:ext cx="69464" cy="69493"/>
            </a:xfrm>
            <a:prstGeom prst="ellipse">
              <a:avLst/>
            </a:prstGeom>
            <a:solidFill>
              <a:srgbClr val="FF0000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3FD02BF-FCB9-4565-822B-40D09F89604D}"/>
              </a:ext>
            </a:extLst>
          </p:cNvPr>
          <p:cNvSpPr/>
          <p:nvPr/>
        </p:nvSpPr>
        <p:spPr>
          <a:xfrm>
            <a:off x="3581247" y="4007757"/>
            <a:ext cx="1130300" cy="673100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CNN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8D8DA7-67A3-4F4F-9675-D46B8C8C5579}"/>
              </a:ext>
            </a:extLst>
          </p:cNvPr>
          <p:cNvSpPr txBox="1"/>
          <p:nvPr/>
        </p:nvSpPr>
        <p:spPr>
          <a:xfrm>
            <a:off x="5624099" y="5565679"/>
            <a:ext cx="1580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Feature Map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D1CCBE-0861-41D4-94A3-763A56A62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C4FD48-4E68-4A94-DB54-9A9AC481DAEF}"/>
              </a:ext>
            </a:extLst>
          </p:cNvPr>
          <p:cNvSpPr txBox="1"/>
          <p:nvPr/>
        </p:nvSpPr>
        <p:spPr>
          <a:xfrm>
            <a:off x="805896" y="1595540"/>
            <a:ext cx="745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128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B02C3D-6B55-E0CD-ECE0-45B307270065}"/>
              </a:ext>
            </a:extLst>
          </p:cNvPr>
          <p:cNvSpPr txBox="1"/>
          <p:nvPr/>
        </p:nvSpPr>
        <p:spPr>
          <a:xfrm>
            <a:off x="2119741" y="1595540"/>
            <a:ext cx="772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256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50BAA-F052-FC40-BA94-26E921D6A0AA}"/>
              </a:ext>
            </a:extLst>
          </p:cNvPr>
          <p:cNvSpPr txBox="1"/>
          <p:nvPr/>
        </p:nvSpPr>
        <p:spPr>
          <a:xfrm>
            <a:off x="4035552" y="1565247"/>
            <a:ext cx="700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512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128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-9967990" y="-8200105"/>
            <a:ext cx="24568893" cy="23225943"/>
            <a:chOff x="-17814132" y="-15617260"/>
            <a:chExt cx="44418093" cy="44418093"/>
          </a:xfrm>
        </p:grpSpPr>
        <p:grpSp>
          <p:nvGrpSpPr>
            <p:cNvPr id="5" name="Group"/>
            <p:cNvGrpSpPr/>
            <p:nvPr/>
          </p:nvGrpSpPr>
          <p:grpSpPr>
            <a:xfrm>
              <a:off x="-17814132" y="-15617260"/>
              <a:ext cx="44418093" cy="44418093"/>
              <a:chOff x="0" y="0"/>
              <a:chExt cx="40592573" cy="40592573"/>
            </a:xfrm>
          </p:grpSpPr>
          <p:grpSp>
            <p:nvGrpSpPr>
              <p:cNvPr id="6" name="Group"/>
              <p:cNvGrpSpPr/>
              <p:nvPr/>
            </p:nvGrpSpPr>
            <p:grpSpPr>
              <a:xfrm>
                <a:off x="0" y="0"/>
                <a:ext cx="40592574" cy="40592574"/>
                <a:chOff x="0" y="0"/>
                <a:chExt cx="40592573" cy="40592573"/>
              </a:xfrm>
            </p:grpSpPr>
            <p:sp>
              <p:nvSpPr>
                <p:cNvPr id="10" name="Circle"/>
                <p:cNvSpPr/>
                <p:nvPr/>
              </p:nvSpPr>
              <p:spPr>
                <a:xfrm>
                  <a:off x="11890523" y="11890523"/>
                  <a:ext cx="16811527" cy="1681152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1" name="Circle"/>
                <p:cNvSpPr/>
                <p:nvPr/>
              </p:nvSpPr>
              <p:spPr>
                <a:xfrm>
                  <a:off x="13583446" y="13583446"/>
                  <a:ext cx="13425681" cy="1342568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2329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2" name="Circle"/>
                <p:cNvSpPr/>
                <p:nvPr/>
              </p:nvSpPr>
              <p:spPr>
                <a:xfrm>
                  <a:off x="14985820" y="14985820"/>
                  <a:ext cx="10620934" cy="106209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4196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3" name="Circle"/>
                <p:cNvSpPr/>
                <p:nvPr/>
              </p:nvSpPr>
              <p:spPr>
                <a:xfrm>
                  <a:off x="16210929" y="16210928"/>
                  <a:ext cx="8170717" cy="817071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5584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4" name="Circle"/>
                <p:cNvSpPr/>
                <p:nvPr/>
              </p:nvSpPr>
              <p:spPr>
                <a:xfrm>
                  <a:off x="17235760" y="17235760"/>
                  <a:ext cx="6121056" cy="6121056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7708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5" name="Circle"/>
                <p:cNvSpPr/>
                <p:nvPr/>
              </p:nvSpPr>
              <p:spPr>
                <a:xfrm>
                  <a:off x="5426561" y="5426561"/>
                  <a:ext cx="29739451" cy="2973945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6" name="Circle"/>
                <p:cNvSpPr/>
                <p:nvPr/>
              </p:nvSpPr>
              <p:spPr>
                <a:xfrm>
                  <a:off x="2761064" y="2761064"/>
                  <a:ext cx="35070446" cy="3507044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956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7" name="Circle"/>
                <p:cNvSpPr/>
                <p:nvPr/>
              </p:nvSpPr>
              <p:spPr>
                <a:xfrm>
                  <a:off x="0" y="0"/>
                  <a:ext cx="40592574" cy="4059257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3601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8" name="Circle"/>
                <p:cNvSpPr/>
                <p:nvPr/>
              </p:nvSpPr>
              <p:spPr>
                <a:xfrm>
                  <a:off x="7901970" y="7901970"/>
                  <a:ext cx="24788634" cy="247886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614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sp>
            <p:nvSpPr>
              <p:cNvPr id="7" name="Circle"/>
              <p:cNvSpPr/>
              <p:nvPr/>
            </p:nvSpPr>
            <p:spPr>
              <a:xfrm>
                <a:off x="18400194" y="16429423"/>
                <a:ext cx="357636" cy="357635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24541519" y="17161053"/>
                <a:ext cx="250163" cy="250163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9" name="Circle"/>
              <p:cNvSpPr/>
              <p:nvPr/>
            </p:nvSpPr>
            <p:spPr>
              <a:xfrm>
                <a:off x="25108706" y="24529817"/>
                <a:ext cx="447760" cy="447760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9" name="Circle"/>
            <p:cNvSpPr/>
            <p:nvPr/>
          </p:nvSpPr>
          <p:spPr>
            <a:xfrm>
              <a:off x="1955196" y="4039457"/>
              <a:ext cx="4907534" cy="49075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0" name="Circle"/>
            <p:cNvSpPr/>
            <p:nvPr/>
          </p:nvSpPr>
          <p:spPr>
            <a:xfrm>
              <a:off x="7881497" y="7669848"/>
              <a:ext cx="3441875" cy="3441875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Circle"/>
            <p:cNvSpPr/>
            <p:nvPr/>
          </p:nvSpPr>
          <p:spPr>
            <a:xfrm>
              <a:off x="8994617" y="3740900"/>
              <a:ext cx="1968221" cy="196822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Circle"/>
            <p:cNvSpPr/>
            <p:nvPr/>
          </p:nvSpPr>
          <p:spPr>
            <a:xfrm>
              <a:off x="1356852" y="10108886"/>
              <a:ext cx="2573003" cy="2573003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3" name="Circle"/>
            <p:cNvSpPr/>
            <p:nvPr/>
          </p:nvSpPr>
          <p:spPr>
            <a:xfrm>
              <a:off x="3733182" y="1925373"/>
              <a:ext cx="1848610" cy="184861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Circle"/>
            <p:cNvSpPr/>
            <p:nvPr/>
          </p:nvSpPr>
          <p:spPr>
            <a:xfrm>
              <a:off x="6076724" y="-219106"/>
              <a:ext cx="3303426" cy="3303426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Circle"/>
            <p:cNvSpPr/>
            <p:nvPr/>
          </p:nvSpPr>
          <p:spPr>
            <a:xfrm>
              <a:off x="6076724" y="12120076"/>
              <a:ext cx="2498842" cy="249884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Circle"/>
            <p:cNvSpPr/>
            <p:nvPr/>
          </p:nvSpPr>
          <p:spPr>
            <a:xfrm>
              <a:off x="6265350" y="10317379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Circle"/>
            <p:cNvSpPr/>
            <p:nvPr/>
          </p:nvSpPr>
          <p:spPr>
            <a:xfrm>
              <a:off x="302406" y="1925373"/>
              <a:ext cx="510934" cy="5109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8" name="Circle"/>
            <p:cNvSpPr/>
            <p:nvPr/>
          </p:nvSpPr>
          <p:spPr>
            <a:xfrm>
              <a:off x="7161814" y="4844567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29" name="그림 개체 틀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5" r="5805"/>
            <a:stretch>
              <a:fillRect/>
            </a:stretch>
          </p:blipFill>
          <p:spPr>
            <a:xfrm>
              <a:off x="1356062" y="10074941"/>
              <a:ext cx="2573001" cy="2606948"/>
            </a:xfrm>
            <a:prstGeom prst="ellipse">
              <a:avLst/>
            </a:prstGeom>
          </p:spPr>
        </p:pic>
        <p:pic>
          <p:nvPicPr>
            <p:cNvPr id="30" name="그림 개체 틀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r="15544"/>
            <a:stretch>
              <a:fillRect/>
            </a:stretch>
          </p:blipFill>
          <p:spPr>
            <a:xfrm>
              <a:off x="6075417" y="-224676"/>
              <a:ext cx="3306924" cy="3302124"/>
            </a:xfrm>
            <a:prstGeom prst="ellipse">
              <a:avLst/>
            </a:prstGeom>
          </p:spPr>
        </p:pic>
        <p:pic>
          <p:nvPicPr>
            <p:cNvPr id="31" name="그림 개체 틀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>
              <a:fillRect/>
            </a:stretch>
          </p:blipFill>
          <p:spPr>
            <a:xfrm>
              <a:off x="7881938" y="7672388"/>
              <a:ext cx="3433017" cy="3433017"/>
            </a:xfrm>
            <a:prstGeom prst="ellipse">
              <a:avLst/>
            </a:prstGeom>
          </p:spPr>
        </p:pic>
        <p:sp>
          <p:nvSpPr>
            <p:cNvPr id="32" name="Circle"/>
            <p:cNvSpPr/>
            <p:nvPr/>
          </p:nvSpPr>
          <p:spPr>
            <a:xfrm>
              <a:off x="7885389" y="7668565"/>
              <a:ext cx="3441875" cy="3441875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Circle"/>
            <p:cNvSpPr/>
            <p:nvPr/>
          </p:nvSpPr>
          <p:spPr>
            <a:xfrm>
              <a:off x="6075417" y="-224676"/>
              <a:ext cx="3320171" cy="3330300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Circle"/>
            <p:cNvSpPr/>
            <p:nvPr/>
          </p:nvSpPr>
          <p:spPr>
            <a:xfrm>
              <a:off x="1356062" y="10074941"/>
              <a:ext cx="2573001" cy="2606948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Rectangle 3"/>
            <p:cNvSpPr>
              <a:spLocks/>
            </p:cNvSpPr>
            <p:nvPr/>
          </p:nvSpPr>
          <p:spPr bwMode="auto">
            <a:xfrm>
              <a:off x="13930297" y="5753854"/>
              <a:ext cx="7815650" cy="11379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r" eaLnBrk="1">
                <a:lnSpc>
                  <a:spcPct val="100000"/>
                </a:lnSpc>
                <a:defRPr/>
              </a:pPr>
              <a:r>
                <a:rPr lang="en-US" altLang="ko-KR" sz="3200" b="1" baseline="0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</a:t>
              </a:r>
              <a:endParaRPr lang="ko-KR" altLang="en-US" sz="3200" b="1" baseline="0" dirty="0">
                <a:solidFill>
                  <a:srgbClr val="1454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55D8AEC7-3008-46AD-B596-52E5003037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4" r="1099"/>
          <a:stretch/>
        </p:blipFill>
        <p:spPr>
          <a:xfrm>
            <a:off x="1047746" y="2340418"/>
            <a:ext cx="3296604" cy="162925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2009A5F-78E0-463B-890B-2650BB4DE3F2}"/>
              </a:ext>
            </a:extLst>
          </p:cNvPr>
          <p:cNvSpPr txBox="1"/>
          <p:nvPr/>
        </p:nvSpPr>
        <p:spPr>
          <a:xfrm>
            <a:off x="9450847" y="5816147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Dahyun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Kim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0BFF1E-C869-455A-9334-56E06FC2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132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30">
            <a:extLst>
              <a:ext uri="{FF2B5EF4-FFF2-40B4-BE49-F238E27FC236}">
                <a16:creationId xmlns:a16="http://schemas.microsoft.com/office/drawing/2014/main" id="{2AC8DD6D-C8EE-4851-B650-B53F2C7FDA29}"/>
              </a:ext>
            </a:extLst>
          </p:cNvPr>
          <p:cNvGraphicFramePr>
            <a:graphicFrameLocks noGrp="1"/>
          </p:cNvGraphicFramePr>
          <p:nvPr/>
        </p:nvGraphicFramePr>
        <p:xfrm>
          <a:off x="9389448" y="205245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2" name="표 30">
            <a:extLst>
              <a:ext uri="{FF2B5EF4-FFF2-40B4-BE49-F238E27FC236}">
                <a16:creationId xmlns:a16="http://schemas.microsoft.com/office/drawing/2014/main" id="{E02F3A60-A07C-434C-9E76-37F2F455226B}"/>
              </a:ext>
            </a:extLst>
          </p:cNvPr>
          <p:cNvGraphicFramePr>
            <a:graphicFrameLocks noGrp="1"/>
          </p:cNvGraphicFramePr>
          <p:nvPr/>
        </p:nvGraphicFramePr>
        <p:xfrm>
          <a:off x="9324135" y="2139538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3" name="표 30">
            <a:extLst>
              <a:ext uri="{FF2B5EF4-FFF2-40B4-BE49-F238E27FC236}">
                <a16:creationId xmlns:a16="http://schemas.microsoft.com/office/drawing/2014/main" id="{61A75E67-CC54-47F4-9E5E-ED367FD39E43}"/>
              </a:ext>
            </a:extLst>
          </p:cNvPr>
          <p:cNvGraphicFramePr>
            <a:graphicFrameLocks noGrp="1"/>
          </p:cNvGraphicFramePr>
          <p:nvPr/>
        </p:nvGraphicFramePr>
        <p:xfrm>
          <a:off x="9258822" y="2226624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4" name="표 30">
            <a:extLst>
              <a:ext uri="{FF2B5EF4-FFF2-40B4-BE49-F238E27FC236}">
                <a16:creationId xmlns:a16="http://schemas.microsoft.com/office/drawing/2014/main" id="{5C430D3B-618E-4BC2-BDAD-FEDD30DD9CAC}"/>
              </a:ext>
            </a:extLst>
          </p:cNvPr>
          <p:cNvGraphicFramePr>
            <a:graphicFrameLocks noGrp="1"/>
          </p:cNvGraphicFramePr>
          <p:nvPr/>
        </p:nvGraphicFramePr>
        <p:xfrm>
          <a:off x="9193509" y="231371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5" name="표 30">
            <a:extLst>
              <a:ext uri="{FF2B5EF4-FFF2-40B4-BE49-F238E27FC236}">
                <a16:creationId xmlns:a16="http://schemas.microsoft.com/office/drawing/2014/main" id="{993BD579-5F5B-40E9-81B3-85DFEE7E7F92}"/>
              </a:ext>
            </a:extLst>
          </p:cNvPr>
          <p:cNvGraphicFramePr>
            <a:graphicFrameLocks noGrp="1"/>
          </p:cNvGraphicFramePr>
          <p:nvPr/>
        </p:nvGraphicFramePr>
        <p:xfrm>
          <a:off x="9116935" y="239043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7" name="표 30">
            <a:extLst>
              <a:ext uri="{FF2B5EF4-FFF2-40B4-BE49-F238E27FC236}">
                <a16:creationId xmlns:a16="http://schemas.microsoft.com/office/drawing/2014/main" id="{5E24BC60-6CC1-492E-8A17-81A7950933E9}"/>
              </a:ext>
            </a:extLst>
          </p:cNvPr>
          <p:cNvGraphicFramePr>
            <a:graphicFrameLocks noGrp="1"/>
          </p:cNvGraphicFramePr>
          <p:nvPr/>
        </p:nvGraphicFramePr>
        <p:xfrm>
          <a:off x="8696377" y="2805184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6" name="표 30">
            <a:extLst>
              <a:ext uri="{FF2B5EF4-FFF2-40B4-BE49-F238E27FC236}">
                <a16:creationId xmlns:a16="http://schemas.microsoft.com/office/drawing/2014/main" id="{07E243F4-A4C5-4AD8-8AC7-45B904A73576}"/>
              </a:ext>
            </a:extLst>
          </p:cNvPr>
          <p:cNvGraphicFramePr>
            <a:graphicFrameLocks noGrp="1"/>
          </p:cNvGraphicFramePr>
          <p:nvPr/>
        </p:nvGraphicFramePr>
        <p:xfrm>
          <a:off x="8631064" y="289227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5" name="표 30">
            <a:extLst>
              <a:ext uri="{FF2B5EF4-FFF2-40B4-BE49-F238E27FC236}">
                <a16:creationId xmlns:a16="http://schemas.microsoft.com/office/drawing/2014/main" id="{27E78744-E783-45CC-A6F2-858EC65C5F88}"/>
              </a:ext>
            </a:extLst>
          </p:cNvPr>
          <p:cNvGraphicFramePr>
            <a:graphicFrameLocks noGrp="1"/>
          </p:cNvGraphicFramePr>
          <p:nvPr/>
        </p:nvGraphicFramePr>
        <p:xfrm>
          <a:off x="8565751" y="2979356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3" name="표 30">
            <a:extLst>
              <a:ext uri="{FF2B5EF4-FFF2-40B4-BE49-F238E27FC236}">
                <a16:creationId xmlns:a16="http://schemas.microsoft.com/office/drawing/2014/main" id="{322D87A9-7648-473F-B428-2DFD2AF44FE3}"/>
              </a:ext>
            </a:extLst>
          </p:cNvPr>
          <p:cNvGraphicFramePr>
            <a:graphicFrameLocks noGrp="1"/>
          </p:cNvGraphicFramePr>
          <p:nvPr/>
        </p:nvGraphicFramePr>
        <p:xfrm>
          <a:off x="8500438" y="306644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AACAD08D-FE15-419E-A9D8-3D18285C9DBC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765C49-F0BB-40FD-917A-5768CB051C9C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YOLO v1 &amp; v2 prediction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4D6305-F19D-4B6D-8FF1-0E4A050F24DF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3" name="Picture 3" descr="C:\Users\admin\Desktop\1.PNG">
              <a:extLst>
                <a:ext uri="{FF2B5EF4-FFF2-40B4-BE49-F238E27FC236}">
                  <a16:creationId xmlns:a16="http://schemas.microsoft.com/office/drawing/2014/main" id="{97B0B979-8626-40CF-8456-A75344C19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7BBF39A-5B48-42B4-B54B-0484D3433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EB6F6A7-2D13-4496-B257-780F00ECB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160" y="2960395"/>
            <a:ext cx="2274756" cy="277456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908419F-6E7B-4D2A-95D8-9EDF80387D46}"/>
              </a:ext>
            </a:extLst>
          </p:cNvPr>
          <p:cNvSpPr/>
          <p:nvPr/>
        </p:nvSpPr>
        <p:spPr>
          <a:xfrm>
            <a:off x="3581247" y="4007757"/>
            <a:ext cx="1130300" cy="673100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CNN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30F0C2-A163-4145-989B-45C0CDC52981}"/>
              </a:ext>
            </a:extLst>
          </p:cNvPr>
          <p:cNvCxnSpPr>
            <a:cxnSpLocks/>
          </p:cNvCxnSpPr>
          <p:nvPr/>
        </p:nvCxnSpPr>
        <p:spPr>
          <a:xfrm>
            <a:off x="3236416" y="4347676"/>
            <a:ext cx="2905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30">
            <a:extLst>
              <a:ext uri="{FF2B5EF4-FFF2-40B4-BE49-F238E27FC236}">
                <a16:creationId xmlns:a16="http://schemas.microsoft.com/office/drawing/2014/main" id="{8E2C487D-7C87-4EE8-93BD-245F3C53B370}"/>
              </a:ext>
            </a:extLst>
          </p:cNvPr>
          <p:cNvGraphicFramePr>
            <a:graphicFrameLocks noGrp="1"/>
          </p:cNvGraphicFramePr>
          <p:nvPr/>
        </p:nvGraphicFramePr>
        <p:xfrm>
          <a:off x="5219879" y="3154048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E1FCB63-013B-4D90-A90F-52C58C6C264D}"/>
              </a:ext>
            </a:extLst>
          </p:cNvPr>
          <p:cNvCxnSpPr>
            <a:cxnSpLocks/>
          </p:cNvCxnSpPr>
          <p:nvPr/>
        </p:nvCxnSpPr>
        <p:spPr>
          <a:xfrm>
            <a:off x="4818309" y="4347676"/>
            <a:ext cx="2762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A44021D-9E77-4DF6-A08C-B4D81F2E6A2C}"/>
              </a:ext>
            </a:extLst>
          </p:cNvPr>
          <p:cNvSpPr txBox="1"/>
          <p:nvPr/>
        </p:nvSpPr>
        <p:spPr>
          <a:xfrm>
            <a:off x="5624099" y="5565679"/>
            <a:ext cx="1580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Feature Map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7C9941-7EE5-41F4-92EA-D1370264F332}"/>
              </a:ext>
            </a:extLst>
          </p:cNvPr>
          <p:cNvCxnSpPr>
            <a:cxnSpLocks/>
          </p:cNvCxnSpPr>
          <p:nvPr/>
        </p:nvCxnSpPr>
        <p:spPr>
          <a:xfrm>
            <a:off x="8036497" y="4347676"/>
            <a:ext cx="2762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0">
            <a:extLst>
              <a:ext uri="{FF2B5EF4-FFF2-40B4-BE49-F238E27FC236}">
                <a16:creationId xmlns:a16="http://schemas.microsoft.com/office/drawing/2014/main" id="{8454699E-1B9E-4DE8-9EFA-A772EC9F1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966032"/>
              </p:ext>
            </p:extLst>
          </p:nvPr>
        </p:nvGraphicFramePr>
        <p:xfrm>
          <a:off x="8423864" y="314316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DBAC60-015B-40BC-911F-7F067974E0A0}"/>
              </a:ext>
            </a:extLst>
          </p:cNvPr>
          <p:cNvSpPr/>
          <p:nvPr/>
        </p:nvSpPr>
        <p:spPr>
          <a:xfrm>
            <a:off x="727476" y="1460118"/>
            <a:ext cx="878018" cy="824089"/>
          </a:xfrm>
          <a:prstGeom prst="rect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0FA890-BFEC-44EA-8644-0C552030FBE4}"/>
              </a:ext>
            </a:extLst>
          </p:cNvPr>
          <p:cNvSpPr/>
          <p:nvPr/>
        </p:nvSpPr>
        <p:spPr>
          <a:xfrm>
            <a:off x="1909099" y="1277652"/>
            <a:ext cx="1201161" cy="12205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CED75B-3B2E-48E3-B292-B3968025EDD0}"/>
              </a:ext>
            </a:extLst>
          </p:cNvPr>
          <p:cNvSpPr/>
          <p:nvPr/>
        </p:nvSpPr>
        <p:spPr>
          <a:xfrm>
            <a:off x="3526971" y="1026532"/>
            <a:ext cx="1680254" cy="170737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740323-1E35-4955-BCD3-371139D31162}"/>
              </a:ext>
            </a:extLst>
          </p:cNvPr>
          <p:cNvSpPr txBox="1"/>
          <p:nvPr/>
        </p:nvSpPr>
        <p:spPr>
          <a:xfrm>
            <a:off x="9901938" y="2477997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3A7CC8-2A14-4276-AAF1-3EB44D698EBA}"/>
              </a:ext>
            </a:extLst>
          </p:cNvPr>
          <p:cNvSpPr txBox="1"/>
          <p:nvPr/>
        </p:nvSpPr>
        <p:spPr>
          <a:xfrm>
            <a:off x="10005827" y="2390430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4EF07D-DF41-47EC-B5EE-898D5217C794}"/>
              </a:ext>
            </a:extLst>
          </p:cNvPr>
          <p:cNvSpPr txBox="1"/>
          <p:nvPr/>
        </p:nvSpPr>
        <p:spPr>
          <a:xfrm>
            <a:off x="10094072" y="2303037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B37B60-4FCE-4DB4-9884-CACC89E79AB5}"/>
              </a:ext>
            </a:extLst>
          </p:cNvPr>
          <p:cNvSpPr txBox="1"/>
          <p:nvPr/>
        </p:nvSpPr>
        <p:spPr>
          <a:xfrm>
            <a:off x="11142222" y="4819808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D21A38-8BDF-4D4A-9D23-5C286124F873}"/>
              </a:ext>
            </a:extLst>
          </p:cNvPr>
          <p:cNvSpPr txBox="1"/>
          <p:nvPr/>
        </p:nvSpPr>
        <p:spPr>
          <a:xfrm>
            <a:off x="11246111" y="4732241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378082-D09E-4423-8610-0D6DE5CD3D3C}"/>
              </a:ext>
            </a:extLst>
          </p:cNvPr>
          <p:cNvSpPr txBox="1"/>
          <p:nvPr/>
        </p:nvSpPr>
        <p:spPr>
          <a:xfrm>
            <a:off x="11334356" y="4644848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53EE569-DB0C-4B0A-8AD8-A7FC36FCF622}"/>
              </a:ext>
            </a:extLst>
          </p:cNvPr>
          <p:cNvSpPr/>
          <p:nvPr/>
        </p:nvSpPr>
        <p:spPr>
          <a:xfrm>
            <a:off x="2294898" y="4901518"/>
            <a:ext cx="878018" cy="82408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2859CC1-B563-4178-9BAF-143B14675AC5}"/>
              </a:ext>
            </a:extLst>
          </p:cNvPr>
          <p:cNvGrpSpPr/>
          <p:nvPr/>
        </p:nvGrpSpPr>
        <p:grpSpPr>
          <a:xfrm>
            <a:off x="7009627" y="4964635"/>
            <a:ext cx="878018" cy="824089"/>
            <a:chOff x="6245775" y="1648225"/>
            <a:chExt cx="878018" cy="82408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15E62BB-51F3-4EA1-8EE8-F6AACDEC0CF2}"/>
                </a:ext>
              </a:extLst>
            </p:cNvPr>
            <p:cNvSpPr/>
            <p:nvPr/>
          </p:nvSpPr>
          <p:spPr>
            <a:xfrm>
              <a:off x="6245775" y="1648225"/>
              <a:ext cx="878018" cy="824089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30D97C1-B1A3-43CF-9834-51A0EF21B622}"/>
                </a:ext>
              </a:extLst>
            </p:cNvPr>
            <p:cNvSpPr/>
            <p:nvPr/>
          </p:nvSpPr>
          <p:spPr>
            <a:xfrm>
              <a:off x="6650052" y="2017705"/>
              <a:ext cx="69464" cy="69493"/>
            </a:xfrm>
            <a:prstGeom prst="ellipse">
              <a:avLst/>
            </a:prstGeom>
            <a:solidFill>
              <a:srgbClr val="FF0000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FE5188-A8EF-4568-8E25-FD205AB9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FF2B1D-33F4-A628-6E41-074568A35875}"/>
              </a:ext>
            </a:extLst>
          </p:cNvPr>
          <p:cNvSpPr txBox="1"/>
          <p:nvPr/>
        </p:nvSpPr>
        <p:spPr>
          <a:xfrm>
            <a:off x="805896" y="1595540"/>
            <a:ext cx="745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128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7F11D-A487-B958-097E-4214161B8CA5}"/>
              </a:ext>
            </a:extLst>
          </p:cNvPr>
          <p:cNvSpPr txBox="1"/>
          <p:nvPr/>
        </p:nvSpPr>
        <p:spPr>
          <a:xfrm>
            <a:off x="2119741" y="1595540"/>
            <a:ext cx="772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256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A287E6-96DA-AEB4-254B-97B4ECA5B565}"/>
              </a:ext>
            </a:extLst>
          </p:cNvPr>
          <p:cNvSpPr txBox="1"/>
          <p:nvPr/>
        </p:nvSpPr>
        <p:spPr>
          <a:xfrm>
            <a:off x="4035552" y="1565247"/>
            <a:ext cx="700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512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722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30">
            <a:extLst>
              <a:ext uri="{FF2B5EF4-FFF2-40B4-BE49-F238E27FC236}">
                <a16:creationId xmlns:a16="http://schemas.microsoft.com/office/drawing/2014/main" id="{2AC8DD6D-C8EE-4851-B650-B53F2C7FDA29}"/>
              </a:ext>
            </a:extLst>
          </p:cNvPr>
          <p:cNvGraphicFramePr>
            <a:graphicFrameLocks noGrp="1"/>
          </p:cNvGraphicFramePr>
          <p:nvPr/>
        </p:nvGraphicFramePr>
        <p:xfrm>
          <a:off x="9389448" y="205245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2" name="표 30">
            <a:extLst>
              <a:ext uri="{FF2B5EF4-FFF2-40B4-BE49-F238E27FC236}">
                <a16:creationId xmlns:a16="http://schemas.microsoft.com/office/drawing/2014/main" id="{E02F3A60-A07C-434C-9E76-37F2F455226B}"/>
              </a:ext>
            </a:extLst>
          </p:cNvPr>
          <p:cNvGraphicFramePr>
            <a:graphicFrameLocks noGrp="1"/>
          </p:cNvGraphicFramePr>
          <p:nvPr/>
        </p:nvGraphicFramePr>
        <p:xfrm>
          <a:off x="9324135" y="2139538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3" name="표 30">
            <a:extLst>
              <a:ext uri="{FF2B5EF4-FFF2-40B4-BE49-F238E27FC236}">
                <a16:creationId xmlns:a16="http://schemas.microsoft.com/office/drawing/2014/main" id="{61A75E67-CC54-47F4-9E5E-ED367FD39E43}"/>
              </a:ext>
            </a:extLst>
          </p:cNvPr>
          <p:cNvGraphicFramePr>
            <a:graphicFrameLocks noGrp="1"/>
          </p:cNvGraphicFramePr>
          <p:nvPr/>
        </p:nvGraphicFramePr>
        <p:xfrm>
          <a:off x="9258822" y="2226624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4" name="표 30">
            <a:extLst>
              <a:ext uri="{FF2B5EF4-FFF2-40B4-BE49-F238E27FC236}">
                <a16:creationId xmlns:a16="http://schemas.microsoft.com/office/drawing/2014/main" id="{5C430D3B-618E-4BC2-BDAD-FEDD30DD9CAC}"/>
              </a:ext>
            </a:extLst>
          </p:cNvPr>
          <p:cNvGraphicFramePr>
            <a:graphicFrameLocks noGrp="1"/>
          </p:cNvGraphicFramePr>
          <p:nvPr/>
        </p:nvGraphicFramePr>
        <p:xfrm>
          <a:off x="9193509" y="231371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5" name="표 30">
            <a:extLst>
              <a:ext uri="{FF2B5EF4-FFF2-40B4-BE49-F238E27FC236}">
                <a16:creationId xmlns:a16="http://schemas.microsoft.com/office/drawing/2014/main" id="{993BD579-5F5B-40E9-81B3-85DFEE7E7F92}"/>
              </a:ext>
            </a:extLst>
          </p:cNvPr>
          <p:cNvGraphicFramePr>
            <a:graphicFrameLocks noGrp="1"/>
          </p:cNvGraphicFramePr>
          <p:nvPr/>
        </p:nvGraphicFramePr>
        <p:xfrm>
          <a:off x="9116935" y="239043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7" name="표 30">
            <a:extLst>
              <a:ext uri="{FF2B5EF4-FFF2-40B4-BE49-F238E27FC236}">
                <a16:creationId xmlns:a16="http://schemas.microsoft.com/office/drawing/2014/main" id="{5E24BC60-6CC1-492E-8A17-81A7950933E9}"/>
              </a:ext>
            </a:extLst>
          </p:cNvPr>
          <p:cNvGraphicFramePr>
            <a:graphicFrameLocks noGrp="1"/>
          </p:cNvGraphicFramePr>
          <p:nvPr/>
        </p:nvGraphicFramePr>
        <p:xfrm>
          <a:off x="8696377" y="2805184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6" name="표 30">
            <a:extLst>
              <a:ext uri="{FF2B5EF4-FFF2-40B4-BE49-F238E27FC236}">
                <a16:creationId xmlns:a16="http://schemas.microsoft.com/office/drawing/2014/main" id="{07E243F4-A4C5-4AD8-8AC7-45B904A73576}"/>
              </a:ext>
            </a:extLst>
          </p:cNvPr>
          <p:cNvGraphicFramePr>
            <a:graphicFrameLocks noGrp="1"/>
          </p:cNvGraphicFramePr>
          <p:nvPr/>
        </p:nvGraphicFramePr>
        <p:xfrm>
          <a:off x="8631064" y="289227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5" name="표 30">
            <a:extLst>
              <a:ext uri="{FF2B5EF4-FFF2-40B4-BE49-F238E27FC236}">
                <a16:creationId xmlns:a16="http://schemas.microsoft.com/office/drawing/2014/main" id="{27E78744-E783-45CC-A6F2-858EC65C5F88}"/>
              </a:ext>
            </a:extLst>
          </p:cNvPr>
          <p:cNvGraphicFramePr>
            <a:graphicFrameLocks noGrp="1"/>
          </p:cNvGraphicFramePr>
          <p:nvPr/>
        </p:nvGraphicFramePr>
        <p:xfrm>
          <a:off x="8565751" y="2979356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3" name="표 30">
            <a:extLst>
              <a:ext uri="{FF2B5EF4-FFF2-40B4-BE49-F238E27FC236}">
                <a16:creationId xmlns:a16="http://schemas.microsoft.com/office/drawing/2014/main" id="{322D87A9-7648-473F-B428-2DFD2AF44FE3}"/>
              </a:ext>
            </a:extLst>
          </p:cNvPr>
          <p:cNvGraphicFramePr>
            <a:graphicFrameLocks noGrp="1"/>
          </p:cNvGraphicFramePr>
          <p:nvPr/>
        </p:nvGraphicFramePr>
        <p:xfrm>
          <a:off x="8500438" y="306644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AACAD08D-FE15-419E-A9D8-3D18285C9DBC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765C49-F0BB-40FD-917A-5768CB051C9C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YOLO v1 &amp; v2 prediction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4D6305-F19D-4B6D-8FF1-0E4A050F24DF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3" name="Picture 3" descr="C:\Users\admin\Desktop\1.PNG">
              <a:extLst>
                <a:ext uri="{FF2B5EF4-FFF2-40B4-BE49-F238E27FC236}">
                  <a16:creationId xmlns:a16="http://schemas.microsoft.com/office/drawing/2014/main" id="{97B0B979-8626-40CF-8456-A75344C19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7BBF39A-5B48-42B4-B54B-0484D3433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EB6F6A7-2D13-4496-B257-780F00ECB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160" y="2960395"/>
            <a:ext cx="2274756" cy="277456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30F0C2-A163-4145-989B-45C0CDC52981}"/>
              </a:ext>
            </a:extLst>
          </p:cNvPr>
          <p:cNvCxnSpPr>
            <a:cxnSpLocks/>
          </p:cNvCxnSpPr>
          <p:nvPr/>
        </p:nvCxnSpPr>
        <p:spPr>
          <a:xfrm>
            <a:off x="3236416" y="4347676"/>
            <a:ext cx="2905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30">
            <a:extLst>
              <a:ext uri="{FF2B5EF4-FFF2-40B4-BE49-F238E27FC236}">
                <a16:creationId xmlns:a16="http://schemas.microsoft.com/office/drawing/2014/main" id="{8E2C487D-7C87-4EE8-93BD-245F3C53B370}"/>
              </a:ext>
            </a:extLst>
          </p:cNvPr>
          <p:cNvGraphicFramePr>
            <a:graphicFrameLocks noGrp="1"/>
          </p:cNvGraphicFramePr>
          <p:nvPr/>
        </p:nvGraphicFramePr>
        <p:xfrm>
          <a:off x="5219879" y="3154048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E1FCB63-013B-4D90-A90F-52C58C6C264D}"/>
              </a:ext>
            </a:extLst>
          </p:cNvPr>
          <p:cNvCxnSpPr>
            <a:cxnSpLocks/>
          </p:cNvCxnSpPr>
          <p:nvPr/>
        </p:nvCxnSpPr>
        <p:spPr>
          <a:xfrm>
            <a:off x="4818309" y="4347676"/>
            <a:ext cx="2762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7C9941-7EE5-41F4-92EA-D1370264F332}"/>
              </a:ext>
            </a:extLst>
          </p:cNvPr>
          <p:cNvCxnSpPr>
            <a:cxnSpLocks/>
          </p:cNvCxnSpPr>
          <p:nvPr/>
        </p:nvCxnSpPr>
        <p:spPr>
          <a:xfrm>
            <a:off x="8036497" y="4347676"/>
            <a:ext cx="2762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0">
            <a:extLst>
              <a:ext uri="{FF2B5EF4-FFF2-40B4-BE49-F238E27FC236}">
                <a16:creationId xmlns:a16="http://schemas.microsoft.com/office/drawing/2014/main" id="{8454699E-1B9E-4DE8-9EFA-A772EC9F189A}"/>
              </a:ext>
            </a:extLst>
          </p:cNvPr>
          <p:cNvGraphicFramePr>
            <a:graphicFrameLocks noGrp="1"/>
          </p:cNvGraphicFramePr>
          <p:nvPr/>
        </p:nvGraphicFramePr>
        <p:xfrm>
          <a:off x="8423864" y="314316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DBAC60-015B-40BC-911F-7F067974E0A0}"/>
              </a:ext>
            </a:extLst>
          </p:cNvPr>
          <p:cNvSpPr/>
          <p:nvPr/>
        </p:nvSpPr>
        <p:spPr>
          <a:xfrm>
            <a:off x="727476" y="1460118"/>
            <a:ext cx="878018" cy="824089"/>
          </a:xfrm>
          <a:prstGeom prst="rect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0FA890-BFEC-44EA-8644-0C552030FBE4}"/>
              </a:ext>
            </a:extLst>
          </p:cNvPr>
          <p:cNvSpPr/>
          <p:nvPr/>
        </p:nvSpPr>
        <p:spPr>
          <a:xfrm>
            <a:off x="1909099" y="1277652"/>
            <a:ext cx="1201161" cy="12205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CED75B-3B2E-48E3-B292-B3968025EDD0}"/>
              </a:ext>
            </a:extLst>
          </p:cNvPr>
          <p:cNvSpPr/>
          <p:nvPr/>
        </p:nvSpPr>
        <p:spPr>
          <a:xfrm>
            <a:off x="3526971" y="1026532"/>
            <a:ext cx="1680254" cy="170737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740323-1E35-4955-BCD3-371139D31162}"/>
              </a:ext>
            </a:extLst>
          </p:cNvPr>
          <p:cNvSpPr txBox="1"/>
          <p:nvPr/>
        </p:nvSpPr>
        <p:spPr>
          <a:xfrm>
            <a:off x="9901938" y="2477997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3A7CC8-2A14-4276-AAF1-3EB44D698EBA}"/>
              </a:ext>
            </a:extLst>
          </p:cNvPr>
          <p:cNvSpPr txBox="1"/>
          <p:nvPr/>
        </p:nvSpPr>
        <p:spPr>
          <a:xfrm>
            <a:off x="10005827" y="2390430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4EF07D-DF41-47EC-B5EE-898D5217C794}"/>
              </a:ext>
            </a:extLst>
          </p:cNvPr>
          <p:cNvSpPr txBox="1"/>
          <p:nvPr/>
        </p:nvSpPr>
        <p:spPr>
          <a:xfrm>
            <a:off x="10094072" y="2303037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B37B60-4FCE-4DB4-9884-CACC89E79AB5}"/>
              </a:ext>
            </a:extLst>
          </p:cNvPr>
          <p:cNvSpPr txBox="1"/>
          <p:nvPr/>
        </p:nvSpPr>
        <p:spPr>
          <a:xfrm>
            <a:off x="11142222" y="4819808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D21A38-8BDF-4D4A-9D23-5C286124F873}"/>
              </a:ext>
            </a:extLst>
          </p:cNvPr>
          <p:cNvSpPr txBox="1"/>
          <p:nvPr/>
        </p:nvSpPr>
        <p:spPr>
          <a:xfrm>
            <a:off x="11246111" y="4732241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378082-D09E-4423-8610-0D6DE5CD3D3C}"/>
              </a:ext>
            </a:extLst>
          </p:cNvPr>
          <p:cNvSpPr txBox="1"/>
          <p:nvPr/>
        </p:nvSpPr>
        <p:spPr>
          <a:xfrm>
            <a:off x="11334356" y="4644848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53EE569-DB0C-4B0A-8AD8-A7FC36FCF622}"/>
              </a:ext>
            </a:extLst>
          </p:cNvPr>
          <p:cNvSpPr/>
          <p:nvPr/>
        </p:nvSpPr>
        <p:spPr>
          <a:xfrm>
            <a:off x="2294898" y="4901518"/>
            <a:ext cx="878018" cy="82408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2859CC1-B563-4178-9BAF-143B14675AC5}"/>
              </a:ext>
            </a:extLst>
          </p:cNvPr>
          <p:cNvGrpSpPr/>
          <p:nvPr/>
        </p:nvGrpSpPr>
        <p:grpSpPr>
          <a:xfrm>
            <a:off x="7009627" y="4964635"/>
            <a:ext cx="878018" cy="824089"/>
            <a:chOff x="6245775" y="1648225"/>
            <a:chExt cx="878018" cy="82408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15E62BB-51F3-4EA1-8EE8-F6AACDEC0CF2}"/>
                </a:ext>
              </a:extLst>
            </p:cNvPr>
            <p:cNvSpPr/>
            <p:nvPr/>
          </p:nvSpPr>
          <p:spPr>
            <a:xfrm>
              <a:off x="6245775" y="1648225"/>
              <a:ext cx="878018" cy="824089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30D97C1-B1A3-43CF-9834-51A0EF21B622}"/>
                </a:ext>
              </a:extLst>
            </p:cNvPr>
            <p:cNvSpPr/>
            <p:nvPr/>
          </p:nvSpPr>
          <p:spPr>
            <a:xfrm>
              <a:off x="6650052" y="2017705"/>
              <a:ext cx="69464" cy="69493"/>
            </a:xfrm>
            <a:prstGeom prst="ellipse">
              <a:avLst/>
            </a:prstGeom>
            <a:solidFill>
              <a:srgbClr val="FF0000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1CB1B84-159A-43E4-BF27-E3153CAE2181}"/>
              </a:ext>
            </a:extLst>
          </p:cNvPr>
          <p:cNvSpPr/>
          <p:nvPr/>
        </p:nvSpPr>
        <p:spPr>
          <a:xfrm>
            <a:off x="3581247" y="4007757"/>
            <a:ext cx="1130300" cy="673100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CNN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1A0C5B-E871-4AA8-A39A-713CED8CA4AC}"/>
              </a:ext>
            </a:extLst>
          </p:cNvPr>
          <p:cNvSpPr txBox="1"/>
          <p:nvPr/>
        </p:nvSpPr>
        <p:spPr>
          <a:xfrm>
            <a:off x="5624099" y="5565679"/>
            <a:ext cx="1580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Feature Map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45C686-B702-4C11-A0FC-F660ABEA7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1C64B4-B4B5-F950-36D4-74E58EDB4B9E}"/>
              </a:ext>
            </a:extLst>
          </p:cNvPr>
          <p:cNvSpPr txBox="1"/>
          <p:nvPr/>
        </p:nvSpPr>
        <p:spPr>
          <a:xfrm>
            <a:off x="805896" y="1595540"/>
            <a:ext cx="745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128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700F0C-1A05-72A5-AE8A-EE9F08F5CF68}"/>
              </a:ext>
            </a:extLst>
          </p:cNvPr>
          <p:cNvSpPr txBox="1"/>
          <p:nvPr/>
        </p:nvSpPr>
        <p:spPr>
          <a:xfrm>
            <a:off x="2119741" y="1595540"/>
            <a:ext cx="772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256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27947F-92F6-73AD-7D71-212F5BFFBE3C}"/>
              </a:ext>
            </a:extLst>
          </p:cNvPr>
          <p:cNvSpPr txBox="1"/>
          <p:nvPr/>
        </p:nvSpPr>
        <p:spPr>
          <a:xfrm>
            <a:off x="4035552" y="1565247"/>
            <a:ext cx="700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512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3139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30">
            <a:extLst>
              <a:ext uri="{FF2B5EF4-FFF2-40B4-BE49-F238E27FC236}">
                <a16:creationId xmlns:a16="http://schemas.microsoft.com/office/drawing/2014/main" id="{2AC8DD6D-C8EE-4851-B650-B53F2C7FD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397798"/>
              </p:ext>
            </p:extLst>
          </p:nvPr>
        </p:nvGraphicFramePr>
        <p:xfrm>
          <a:off x="9389448" y="2708684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2" name="표 30">
            <a:extLst>
              <a:ext uri="{FF2B5EF4-FFF2-40B4-BE49-F238E27FC236}">
                <a16:creationId xmlns:a16="http://schemas.microsoft.com/office/drawing/2014/main" id="{E02F3A60-A07C-434C-9E76-37F2F4552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007111"/>
              </p:ext>
            </p:extLst>
          </p:nvPr>
        </p:nvGraphicFramePr>
        <p:xfrm>
          <a:off x="9324135" y="279577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3" name="표 30">
            <a:extLst>
              <a:ext uri="{FF2B5EF4-FFF2-40B4-BE49-F238E27FC236}">
                <a16:creationId xmlns:a16="http://schemas.microsoft.com/office/drawing/2014/main" id="{61A75E67-CC54-47F4-9E5E-ED367FD39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886650"/>
              </p:ext>
            </p:extLst>
          </p:nvPr>
        </p:nvGraphicFramePr>
        <p:xfrm>
          <a:off x="9258822" y="2882856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4" name="표 30">
            <a:extLst>
              <a:ext uri="{FF2B5EF4-FFF2-40B4-BE49-F238E27FC236}">
                <a16:creationId xmlns:a16="http://schemas.microsoft.com/office/drawing/2014/main" id="{5C430D3B-618E-4BC2-BDAD-FEDD30DD9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2527"/>
              </p:ext>
            </p:extLst>
          </p:nvPr>
        </p:nvGraphicFramePr>
        <p:xfrm>
          <a:off x="9193509" y="296994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5" name="표 30">
            <a:extLst>
              <a:ext uri="{FF2B5EF4-FFF2-40B4-BE49-F238E27FC236}">
                <a16:creationId xmlns:a16="http://schemas.microsoft.com/office/drawing/2014/main" id="{993BD579-5F5B-40E9-81B3-85DFEE7E7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867103"/>
              </p:ext>
            </p:extLst>
          </p:nvPr>
        </p:nvGraphicFramePr>
        <p:xfrm>
          <a:off x="9116935" y="304666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7" name="표 30">
            <a:extLst>
              <a:ext uri="{FF2B5EF4-FFF2-40B4-BE49-F238E27FC236}">
                <a16:creationId xmlns:a16="http://schemas.microsoft.com/office/drawing/2014/main" id="{5E24BC60-6CC1-492E-8A17-81A795093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260766"/>
              </p:ext>
            </p:extLst>
          </p:nvPr>
        </p:nvGraphicFramePr>
        <p:xfrm>
          <a:off x="8696377" y="3461416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6" name="표 30">
            <a:extLst>
              <a:ext uri="{FF2B5EF4-FFF2-40B4-BE49-F238E27FC236}">
                <a16:creationId xmlns:a16="http://schemas.microsoft.com/office/drawing/2014/main" id="{07E243F4-A4C5-4AD8-8AC7-45B904A73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264249"/>
              </p:ext>
            </p:extLst>
          </p:nvPr>
        </p:nvGraphicFramePr>
        <p:xfrm>
          <a:off x="8631064" y="354850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5" name="표 30">
            <a:extLst>
              <a:ext uri="{FF2B5EF4-FFF2-40B4-BE49-F238E27FC236}">
                <a16:creationId xmlns:a16="http://schemas.microsoft.com/office/drawing/2014/main" id="{27E78744-E783-45CC-A6F2-858EC65C5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603293"/>
              </p:ext>
            </p:extLst>
          </p:nvPr>
        </p:nvGraphicFramePr>
        <p:xfrm>
          <a:off x="8565751" y="3635588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3" name="표 30">
            <a:extLst>
              <a:ext uri="{FF2B5EF4-FFF2-40B4-BE49-F238E27FC236}">
                <a16:creationId xmlns:a16="http://schemas.microsoft.com/office/drawing/2014/main" id="{322D87A9-7648-473F-B428-2DFD2AF44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803771"/>
              </p:ext>
            </p:extLst>
          </p:nvPr>
        </p:nvGraphicFramePr>
        <p:xfrm>
          <a:off x="8500438" y="3722674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AACAD08D-FE15-419E-A9D8-3D18285C9DBC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765C49-F0BB-40FD-917A-5768CB051C9C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YOLO v1 &amp; v2 prediction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4D6305-F19D-4B6D-8FF1-0E4A050F24DF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3" name="Picture 3" descr="C:\Users\admin\Desktop\1.PNG">
              <a:extLst>
                <a:ext uri="{FF2B5EF4-FFF2-40B4-BE49-F238E27FC236}">
                  <a16:creationId xmlns:a16="http://schemas.microsoft.com/office/drawing/2014/main" id="{97B0B979-8626-40CF-8456-A75344C19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7BBF39A-5B48-42B4-B54B-0484D3433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EB6F6A7-2D13-4496-B257-780F00ECB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160" y="3616627"/>
            <a:ext cx="2274756" cy="277456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30F0C2-A163-4145-989B-45C0CDC52981}"/>
              </a:ext>
            </a:extLst>
          </p:cNvPr>
          <p:cNvCxnSpPr>
            <a:cxnSpLocks/>
          </p:cNvCxnSpPr>
          <p:nvPr/>
        </p:nvCxnSpPr>
        <p:spPr>
          <a:xfrm>
            <a:off x="3236416" y="5003908"/>
            <a:ext cx="2905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30">
            <a:extLst>
              <a:ext uri="{FF2B5EF4-FFF2-40B4-BE49-F238E27FC236}">
                <a16:creationId xmlns:a16="http://schemas.microsoft.com/office/drawing/2014/main" id="{8E2C487D-7C87-4EE8-93BD-245F3C53B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288469"/>
              </p:ext>
            </p:extLst>
          </p:nvPr>
        </p:nvGraphicFramePr>
        <p:xfrm>
          <a:off x="5219879" y="381028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E1FCB63-013B-4D90-A90F-52C58C6C264D}"/>
              </a:ext>
            </a:extLst>
          </p:cNvPr>
          <p:cNvCxnSpPr>
            <a:cxnSpLocks/>
          </p:cNvCxnSpPr>
          <p:nvPr/>
        </p:nvCxnSpPr>
        <p:spPr>
          <a:xfrm>
            <a:off x="4818309" y="5003908"/>
            <a:ext cx="2762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7C9941-7EE5-41F4-92EA-D1370264F332}"/>
              </a:ext>
            </a:extLst>
          </p:cNvPr>
          <p:cNvCxnSpPr>
            <a:cxnSpLocks/>
          </p:cNvCxnSpPr>
          <p:nvPr/>
        </p:nvCxnSpPr>
        <p:spPr>
          <a:xfrm>
            <a:off x="8036497" y="5003908"/>
            <a:ext cx="2762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0">
            <a:extLst>
              <a:ext uri="{FF2B5EF4-FFF2-40B4-BE49-F238E27FC236}">
                <a16:creationId xmlns:a16="http://schemas.microsoft.com/office/drawing/2014/main" id="{8454699E-1B9E-4DE8-9EFA-A772EC9F1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766777"/>
              </p:ext>
            </p:extLst>
          </p:nvPr>
        </p:nvGraphicFramePr>
        <p:xfrm>
          <a:off x="8423864" y="3799394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7B740323-1E35-4955-BCD3-371139D31162}"/>
              </a:ext>
            </a:extLst>
          </p:cNvPr>
          <p:cNvSpPr txBox="1"/>
          <p:nvPr/>
        </p:nvSpPr>
        <p:spPr>
          <a:xfrm>
            <a:off x="9901938" y="3134229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3A7CC8-2A14-4276-AAF1-3EB44D698EBA}"/>
              </a:ext>
            </a:extLst>
          </p:cNvPr>
          <p:cNvSpPr txBox="1"/>
          <p:nvPr/>
        </p:nvSpPr>
        <p:spPr>
          <a:xfrm>
            <a:off x="10005827" y="3046662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4EF07D-DF41-47EC-B5EE-898D5217C794}"/>
              </a:ext>
            </a:extLst>
          </p:cNvPr>
          <p:cNvSpPr txBox="1"/>
          <p:nvPr/>
        </p:nvSpPr>
        <p:spPr>
          <a:xfrm>
            <a:off x="10094072" y="2959269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B37B60-4FCE-4DB4-9884-CACC89E79AB5}"/>
              </a:ext>
            </a:extLst>
          </p:cNvPr>
          <p:cNvSpPr txBox="1"/>
          <p:nvPr/>
        </p:nvSpPr>
        <p:spPr>
          <a:xfrm>
            <a:off x="11142222" y="5476040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D21A38-8BDF-4D4A-9D23-5C286124F873}"/>
              </a:ext>
            </a:extLst>
          </p:cNvPr>
          <p:cNvSpPr txBox="1"/>
          <p:nvPr/>
        </p:nvSpPr>
        <p:spPr>
          <a:xfrm>
            <a:off x="11246111" y="5388473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378082-D09E-4423-8610-0D6DE5CD3D3C}"/>
              </a:ext>
            </a:extLst>
          </p:cNvPr>
          <p:cNvSpPr txBox="1"/>
          <p:nvPr/>
        </p:nvSpPr>
        <p:spPr>
          <a:xfrm>
            <a:off x="11334356" y="5301080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C63E5DE-FFBC-4562-A7FB-576593AD2D5A}"/>
              </a:ext>
            </a:extLst>
          </p:cNvPr>
          <p:cNvSpPr/>
          <p:nvPr/>
        </p:nvSpPr>
        <p:spPr>
          <a:xfrm>
            <a:off x="1910867" y="1273107"/>
            <a:ext cx="1201161" cy="12205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0C14C56-DB8B-4535-A328-AA7CAE1571DF}"/>
              </a:ext>
            </a:extLst>
          </p:cNvPr>
          <p:cNvSpPr/>
          <p:nvPr/>
        </p:nvSpPr>
        <p:spPr>
          <a:xfrm>
            <a:off x="3528739" y="1021987"/>
            <a:ext cx="1680254" cy="1707379"/>
          </a:xfrm>
          <a:prstGeom prst="rect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7EA9620-464D-4FC2-9AF5-2BE2A848706A}"/>
              </a:ext>
            </a:extLst>
          </p:cNvPr>
          <p:cNvSpPr/>
          <p:nvPr/>
        </p:nvSpPr>
        <p:spPr>
          <a:xfrm>
            <a:off x="729244" y="1455573"/>
            <a:ext cx="878018" cy="82408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3743B3-CCFA-4F45-9A9F-6166BACD6EA9}"/>
              </a:ext>
            </a:extLst>
          </p:cNvPr>
          <p:cNvGrpSpPr/>
          <p:nvPr/>
        </p:nvGrpSpPr>
        <p:grpSpPr>
          <a:xfrm>
            <a:off x="4578100" y="3128149"/>
            <a:ext cx="1680254" cy="1707379"/>
            <a:chOff x="5444423" y="977791"/>
            <a:chExt cx="1680254" cy="1707379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30D97C1-B1A3-43CF-9834-51A0EF21B622}"/>
                </a:ext>
              </a:extLst>
            </p:cNvPr>
            <p:cNvSpPr/>
            <p:nvPr/>
          </p:nvSpPr>
          <p:spPr>
            <a:xfrm>
              <a:off x="6253030" y="1830000"/>
              <a:ext cx="69464" cy="69493"/>
            </a:xfrm>
            <a:prstGeom prst="ellipse">
              <a:avLst/>
            </a:prstGeom>
            <a:solidFill>
              <a:srgbClr val="FF0000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9D33217-AC6E-480F-A734-B7628ECF2CA0}"/>
                </a:ext>
              </a:extLst>
            </p:cNvPr>
            <p:cNvSpPr/>
            <p:nvPr/>
          </p:nvSpPr>
          <p:spPr>
            <a:xfrm>
              <a:off x="5444423" y="977791"/>
              <a:ext cx="1680254" cy="1707379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56B09B0-475F-4788-948C-DB1480122C41}"/>
              </a:ext>
            </a:extLst>
          </p:cNvPr>
          <p:cNvSpPr/>
          <p:nvPr/>
        </p:nvSpPr>
        <p:spPr>
          <a:xfrm>
            <a:off x="397575" y="3128149"/>
            <a:ext cx="1680254" cy="170737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0C14C4F-C626-4265-AACE-79400239F536}"/>
              </a:ext>
            </a:extLst>
          </p:cNvPr>
          <p:cNvSpPr/>
          <p:nvPr/>
        </p:nvSpPr>
        <p:spPr>
          <a:xfrm>
            <a:off x="3581247" y="4685494"/>
            <a:ext cx="1130300" cy="673100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CNN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7F8083-65C5-48AA-93BE-E566B79273E8}"/>
              </a:ext>
            </a:extLst>
          </p:cNvPr>
          <p:cNvSpPr txBox="1"/>
          <p:nvPr/>
        </p:nvSpPr>
        <p:spPr>
          <a:xfrm>
            <a:off x="5624099" y="6243416"/>
            <a:ext cx="1580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Feature Map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EA5D47E-ABDB-4FD7-8EFF-626E2AA4E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135D1-99BA-371D-A9B1-D5072E5D17FE}"/>
              </a:ext>
            </a:extLst>
          </p:cNvPr>
          <p:cNvSpPr txBox="1"/>
          <p:nvPr/>
        </p:nvSpPr>
        <p:spPr>
          <a:xfrm>
            <a:off x="805896" y="1595540"/>
            <a:ext cx="745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128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C53F2-1704-1A49-0384-E96A594B477B}"/>
              </a:ext>
            </a:extLst>
          </p:cNvPr>
          <p:cNvSpPr txBox="1"/>
          <p:nvPr/>
        </p:nvSpPr>
        <p:spPr>
          <a:xfrm>
            <a:off x="2119741" y="1595540"/>
            <a:ext cx="772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256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EB2F4D-215B-E239-D73E-2569C75DA989}"/>
              </a:ext>
            </a:extLst>
          </p:cNvPr>
          <p:cNvSpPr txBox="1"/>
          <p:nvPr/>
        </p:nvSpPr>
        <p:spPr>
          <a:xfrm>
            <a:off x="4035552" y="1565247"/>
            <a:ext cx="700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512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565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30">
            <a:extLst>
              <a:ext uri="{FF2B5EF4-FFF2-40B4-BE49-F238E27FC236}">
                <a16:creationId xmlns:a16="http://schemas.microsoft.com/office/drawing/2014/main" id="{2AC8DD6D-C8EE-4851-B650-B53F2C7FDA29}"/>
              </a:ext>
            </a:extLst>
          </p:cNvPr>
          <p:cNvGraphicFramePr>
            <a:graphicFrameLocks noGrp="1"/>
          </p:cNvGraphicFramePr>
          <p:nvPr/>
        </p:nvGraphicFramePr>
        <p:xfrm>
          <a:off x="9389448" y="2708684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2" name="표 30">
            <a:extLst>
              <a:ext uri="{FF2B5EF4-FFF2-40B4-BE49-F238E27FC236}">
                <a16:creationId xmlns:a16="http://schemas.microsoft.com/office/drawing/2014/main" id="{E02F3A60-A07C-434C-9E76-37F2F455226B}"/>
              </a:ext>
            </a:extLst>
          </p:cNvPr>
          <p:cNvGraphicFramePr>
            <a:graphicFrameLocks noGrp="1"/>
          </p:cNvGraphicFramePr>
          <p:nvPr/>
        </p:nvGraphicFramePr>
        <p:xfrm>
          <a:off x="9324135" y="279577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3" name="표 30">
            <a:extLst>
              <a:ext uri="{FF2B5EF4-FFF2-40B4-BE49-F238E27FC236}">
                <a16:creationId xmlns:a16="http://schemas.microsoft.com/office/drawing/2014/main" id="{61A75E67-CC54-47F4-9E5E-ED367FD39E43}"/>
              </a:ext>
            </a:extLst>
          </p:cNvPr>
          <p:cNvGraphicFramePr>
            <a:graphicFrameLocks noGrp="1"/>
          </p:cNvGraphicFramePr>
          <p:nvPr/>
        </p:nvGraphicFramePr>
        <p:xfrm>
          <a:off x="9258822" y="2882856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4" name="표 30">
            <a:extLst>
              <a:ext uri="{FF2B5EF4-FFF2-40B4-BE49-F238E27FC236}">
                <a16:creationId xmlns:a16="http://schemas.microsoft.com/office/drawing/2014/main" id="{5C430D3B-618E-4BC2-BDAD-FEDD30DD9CAC}"/>
              </a:ext>
            </a:extLst>
          </p:cNvPr>
          <p:cNvGraphicFramePr>
            <a:graphicFrameLocks noGrp="1"/>
          </p:cNvGraphicFramePr>
          <p:nvPr/>
        </p:nvGraphicFramePr>
        <p:xfrm>
          <a:off x="9193509" y="296994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5" name="표 30">
            <a:extLst>
              <a:ext uri="{FF2B5EF4-FFF2-40B4-BE49-F238E27FC236}">
                <a16:creationId xmlns:a16="http://schemas.microsoft.com/office/drawing/2014/main" id="{993BD579-5F5B-40E9-81B3-85DFEE7E7F92}"/>
              </a:ext>
            </a:extLst>
          </p:cNvPr>
          <p:cNvGraphicFramePr>
            <a:graphicFrameLocks noGrp="1"/>
          </p:cNvGraphicFramePr>
          <p:nvPr/>
        </p:nvGraphicFramePr>
        <p:xfrm>
          <a:off x="9116935" y="304666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7" name="표 30">
            <a:extLst>
              <a:ext uri="{FF2B5EF4-FFF2-40B4-BE49-F238E27FC236}">
                <a16:creationId xmlns:a16="http://schemas.microsoft.com/office/drawing/2014/main" id="{5E24BC60-6CC1-492E-8A17-81A7950933E9}"/>
              </a:ext>
            </a:extLst>
          </p:cNvPr>
          <p:cNvGraphicFramePr>
            <a:graphicFrameLocks noGrp="1"/>
          </p:cNvGraphicFramePr>
          <p:nvPr/>
        </p:nvGraphicFramePr>
        <p:xfrm>
          <a:off x="8696377" y="3461416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6" name="표 30">
            <a:extLst>
              <a:ext uri="{FF2B5EF4-FFF2-40B4-BE49-F238E27FC236}">
                <a16:creationId xmlns:a16="http://schemas.microsoft.com/office/drawing/2014/main" id="{07E243F4-A4C5-4AD8-8AC7-45B904A73576}"/>
              </a:ext>
            </a:extLst>
          </p:cNvPr>
          <p:cNvGraphicFramePr>
            <a:graphicFrameLocks noGrp="1"/>
          </p:cNvGraphicFramePr>
          <p:nvPr/>
        </p:nvGraphicFramePr>
        <p:xfrm>
          <a:off x="8631064" y="354850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5" name="표 30">
            <a:extLst>
              <a:ext uri="{FF2B5EF4-FFF2-40B4-BE49-F238E27FC236}">
                <a16:creationId xmlns:a16="http://schemas.microsoft.com/office/drawing/2014/main" id="{27E78744-E783-45CC-A6F2-858EC65C5F88}"/>
              </a:ext>
            </a:extLst>
          </p:cNvPr>
          <p:cNvGraphicFramePr>
            <a:graphicFrameLocks noGrp="1"/>
          </p:cNvGraphicFramePr>
          <p:nvPr/>
        </p:nvGraphicFramePr>
        <p:xfrm>
          <a:off x="8565751" y="3635588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3" name="표 30">
            <a:extLst>
              <a:ext uri="{FF2B5EF4-FFF2-40B4-BE49-F238E27FC236}">
                <a16:creationId xmlns:a16="http://schemas.microsoft.com/office/drawing/2014/main" id="{322D87A9-7648-473F-B428-2DFD2AF44FE3}"/>
              </a:ext>
            </a:extLst>
          </p:cNvPr>
          <p:cNvGraphicFramePr>
            <a:graphicFrameLocks noGrp="1"/>
          </p:cNvGraphicFramePr>
          <p:nvPr/>
        </p:nvGraphicFramePr>
        <p:xfrm>
          <a:off x="8500438" y="3722674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AACAD08D-FE15-419E-A9D8-3D18285C9DBC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765C49-F0BB-40FD-917A-5768CB051C9C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YOLO v1 &amp; v2 prediction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4D6305-F19D-4B6D-8FF1-0E4A050F24DF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3" name="Picture 3" descr="C:\Users\admin\Desktop\1.PNG">
              <a:extLst>
                <a:ext uri="{FF2B5EF4-FFF2-40B4-BE49-F238E27FC236}">
                  <a16:creationId xmlns:a16="http://schemas.microsoft.com/office/drawing/2014/main" id="{97B0B979-8626-40CF-8456-A75344C19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7BBF39A-5B48-42B4-B54B-0484D3433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EB6F6A7-2D13-4496-B257-780F00ECB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160" y="3616627"/>
            <a:ext cx="2274756" cy="277456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30F0C2-A163-4145-989B-45C0CDC52981}"/>
              </a:ext>
            </a:extLst>
          </p:cNvPr>
          <p:cNvCxnSpPr>
            <a:cxnSpLocks/>
          </p:cNvCxnSpPr>
          <p:nvPr/>
        </p:nvCxnSpPr>
        <p:spPr>
          <a:xfrm>
            <a:off x="3236416" y="5003908"/>
            <a:ext cx="2905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30">
            <a:extLst>
              <a:ext uri="{FF2B5EF4-FFF2-40B4-BE49-F238E27FC236}">
                <a16:creationId xmlns:a16="http://schemas.microsoft.com/office/drawing/2014/main" id="{8E2C487D-7C87-4EE8-93BD-245F3C53B370}"/>
              </a:ext>
            </a:extLst>
          </p:cNvPr>
          <p:cNvGraphicFramePr>
            <a:graphicFrameLocks noGrp="1"/>
          </p:cNvGraphicFramePr>
          <p:nvPr/>
        </p:nvGraphicFramePr>
        <p:xfrm>
          <a:off x="5219879" y="381028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E1FCB63-013B-4D90-A90F-52C58C6C264D}"/>
              </a:ext>
            </a:extLst>
          </p:cNvPr>
          <p:cNvCxnSpPr>
            <a:cxnSpLocks/>
          </p:cNvCxnSpPr>
          <p:nvPr/>
        </p:nvCxnSpPr>
        <p:spPr>
          <a:xfrm>
            <a:off x="4818309" y="5003908"/>
            <a:ext cx="2762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7C9941-7EE5-41F4-92EA-D1370264F332}"/>
              </a:ext>
            </a:extLst>
          </p:cNvPr>
          <p:cNvCxnSpPr>
            <a:cxnSpLocks/>
          </p:cNvCxnSpPr>
          <p:nvPr/>
        </p:nvCxnSpPr>
        <p:spPr>
          <a:xfrm>
            <a:off x="8036497" y="5003908"/>
            <a:ext cx="2762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0">
            <a:extLst>
              <a:ext uri="{FF2B5EF4-FFF2-40B4-BE49-F238E27FC236}">
                <a16:creationId xmlns:a16="http://schemas.microsoft.com/office/drawing/2014/main" id="{8454699E-1B9E-4DE8-9EFA-A772EC9F1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264688"/>
              </p:ext>
            </p:extLst>
          </p:nvPr>
        </p:nvGraphicFramePr>
        <p:xfrm>
          <a:off x="8423864" y="3799394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7B740323-1E35-4955-BCD3-371139D31162}"/>
              </a:ext>
            </a:extLst>
          </p:cNvPr>
          <p:cNvSpPr txBox="1"/>
          <p:nvPr/>
        </p:nvSpPr>
        <p:spPr>
          <a:xfrm>
            <a:off x="9901938" y="3134229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3A7CC8-2A14-4276-AAF1-3EB44D698EBA}"/>
              </a:ext>
            </a:extLst>
          </p:cNvPr>
          <p:cNvSpPr txBox="1"/>
          <p:nvPr/>
        </p:nvSpPr>
        <p:spPr>
          <a:xfrm>
            <a:off x="10005827" y="3046662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4EF07D-DF41-47EC-B5EE-898D5217C794}"/>
              </a:ext>
            </a:extLst>
          </p:cNvPr>
          <p:cNvSpPr txBox="1"/>
          <p:nvPr/>
        </p:nvSpPr>
        <p:spPr>
          <a:xfrm>
            <a:off x="10094072" y="2959269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B37B60-4FCE-4DB4-9884-CACC89E79AB5}"/>
              </a:ext>
            </a:extLst>
          </p:cNvPr>
          <p:cNvSpPr txBox="1"/>
          <p:nvPr/>
        </p:nvSpPr>
        <p:spPr>
          <a:xfrm>
            <a:off x="11142222" y="5476040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D21A38-8BDF-4D4A-9D23-5C286124F873}"/>
              </a:ext>
            </a:extLst>
          </p:cNvPr>
          <p:cNvSpPr txBox="1"/>
          <p:nvPr/>
        </p:nvSpPr>
        <p:spPr>
          <a:xfrm>
            <a:off x="11246111" y="5388473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378082-D09E-4423-8610-0D6DE5CD3D3C}"/>
              </a:ext>
            </a:extLst>
          </p:cNvPr>
          <p:cNvSpPr txBox="1"/>
          <p:nvPr/>
        </p:nvSpPr>
        <p:spPr>
          <a:xfrm>
            <a:off x="11334356" y="5301080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C63E5DE-FFBC-4562-A7FB-576593AD2D5A}"/>
              </a:ext>
            </a:extLst>
          </p:cNvPr>
          <p:cNvSpPr/>
          <p:nvPr/>
        </p:nvSpPr>
        <p:spPr>
          <a:xfrm>
            <a:off x="1910867" y="1273107"/>
            <a:ext cx="1201161" cy="12205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0C14C56-DB8B-4535-A328-AA7CAE1571DF}"/>
              </a:ext>
            </a:extLst>
          </p:cNvPr>
          <p:cNvSpPr/>
          <p:nvPr/>
        </p:nvSpPr>
        <p:spPr>
          <a:xfrm>
            <a:off x="3528739" y="1021987"/>
            <a:ext cx="1680254" cy="1707379"/>
          </a:xfrm>
          <a:prstGeom prst="rect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7EA9620-464D-4FC2-9AF5-2BE2A848706A}"/>
              </a:ext>
            </a:extLst>
          </p:cNvPr>
          <p:cNvSpPr/>
          <p:nvPr/>
        </p:nvSpPr>
        <p:spPr>
          <a:xfrm>
            <a:off x="729244" y="1455573"/>
            <a:ext cx="878018" cy="82408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3743B3-CCFA-4F45-9A9F-6166BACD6EA9}"/>
              </a:ext>
            </a:extLst>
          </p:cNvPr>
          <p:cNvGrpSpPr/>
          <p:nvPr/>
        </p:nvGrpSpPr>
        <p:grpSpPr>
          <a:xfrm>
            <a:off x="5553654" y="4107215"/>
            <a:ext cx="1680254" cy="1707379"/>
            <a:chOff x="5444423" y="977791"/>
            <a:chExt cx="1680254" cy="1707379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30D97C1-B1A3-43CF-9834-51A0EF21B622}"/>
                </a:ext>
              </a:extLst>
            </p:cNvPr>
            <p:cNvSpPr/>
            <p:nvPr/>
          </p:nvSpPr>
          <p:spPr>
            <a:xfrm>
              <a:off x="6253030" y="1830000"/>
              <a:ext cx="69464" cy="69493"/>
            </a:xfrm>
            <a:prstGeom prst="ellipse">
              <a:avLst/>
            </a:prstGeom>
            <a:solidFill>
              <a:srgbClr val="FF0000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9D33217-AC6E-480F-A734-B7628ECF2CA0}"/>
                </a:ext>
              </a:extLst>
            </p:cNvPr>
            <p:cNvSpPr/>
            <p:nvPr/>
          </p:nvSpPr>
          <p:spPr>
            <a:xfrm>
              <a:off x="5444423" y="977791"/>
              <a:ext cx="1680254" cy="1707379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56B09B0-475F-4788-948C-DB1480122C41}"/>
              </a:ext>
            </a:extLst>
          </p:cNvPr>
          <p:cNvSpPr/>
          <p:nvPr/>
        </p:nvSpPr>
        <p:spPr>
          <a:xfrm>
            <a:off x="1216406" y="4105734"/>
            <a:ext cx="1680254" cy="170737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EB54FEC-FB51-42ED-9CC4-5474738BDF5B}"/>
              </a:ext>
            </a:extLst>
          </p:cNvPr>
          <p:cNvSpPr/>
          <p:nvPr/>
        </p:nvSpPr>
        <p:spPr>
          <a:xfrm>
            <a:off x="3581247" y="4685494"/>
            <a:ext cx="1130300" cy="673100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CNN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EE867D-0809-4A5C-A2E5-E393D91976FF}"/>
              </a:ext>
            </a:extLst>
          </p:cNvPr>
          <p:cNvSpPr txBox="1"/>
          <p:nvPr/>
        </p:nvSpPr>
        <p:spPr>
          <a:xfrm>
            <a:off x="5624099" y="6243416"/>
            <a:ext cx="1580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Feature Map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FDC49B-BB63-4FD2-828F-F0C12020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9C3D1-801E-7B19-CD66-A746C7AA84F7}"/>
              </a:ext>
            </a:extLst>
          </p:cNvPr>
          <p:cNvSpPr txBox="1"/>
          <p:nvPr/>
        </p:nvSpPr>
        <p:spPr>
          <a:xfrm>
            <a:off x="805896" y="1595540"/>
            <a:ext cx="745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128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10274-7743-A715-C4B0-BB3F5D58C908}"/>
              </a:ext>
            </a:extLst>
          </p:cNvPr>
          <p:cNvSpPr txBox="1"/>
          <p:nvPr/>
        </p:nvSpPr>
        <p:spPr>
          <a:xfrm>
            <a:off x="2119741" y="1595540"/>
            <a:ext cx="772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256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D12A6E-C91F-8E42-E732-172385CB84C3}"/>
              </a:ext>
            </a:extLst>
          </p:cNvPr>
          <p:cNvSpPr txBox="1"/>
          <p:nvPr/>
        </p:nvSpPr>
        <p:spPr>
          <a:xfrm>
            <a:off x="4035552" y="1565247"/>
            <a:ext cx="700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512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231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30">
            <a:extLst>
              <a:ext uri="{FF2B5EF4-FFF2-40B4-BE49-F238E27FC236}">
                <a16:creationId xmlns:a16="http://schemas.microsoft.com/office/drawing/2014/main" id="{2AC8DD6D-C8EE-4851-B650-B53F2C7FDA29}"/>
              </a:ext>
            </a:extLst>
          </p:cNvPr>
          <p:cNvGraphicFramePr>
            <a:graphicFrameLocks noGrp="1"/>
          </p:cNvGraphicFramePr>
          <p:nvPr/>
        </p:nvGraphicFramePr>
        <p:xfrm>
          <a:off x="9389448" y="2708684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2" name="표 30">
            <a:extLst>
              <a:ext uri="{FF2B5EF4-FFF2-40B4-BE49-F238E27FC236}">
                <a16:creationId xmlns:a16="http://schemas.microsoft.com/office/drawing/2014/main" id="{E02F3A60-A07C-434C-9E76-37F2F455226B}"/>
              </a:ext>
            </a:extLst>
          </p:cNvPr>
          <p:cNvGraphicFramePr>
            <a:graphicFrameLocks noGrp="1"/>
          </p:cNvGraphicFramePr>
          <p:nvPr/>
        </p:nvGraphicFramePr>
        <p:xfrm>
          <a:off x="9324135" y="279577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3" name="표 30">
            <a:extLst>
              <a:ext uri="{FF2B5EF4-FFF2-40B4-BE49-F238E27FC236}">
                <a16:creationId xmlns:a16="http://schemas.microsoft.com/office/drawing/2014/main" id="{61A75E67-CC54-47F4-9E5E-ED367FD39E43}"/>
              </a:ext>
            </a:extLst>
          </p:cNvPr>
          <p:cNvGraphicFramePr>
            <a:graphicFrameLocks noGrp="1"/>
          </p:cNvGraphicFramePr>
          <p:nvPr/>
        </p:nvGraphicFramePr>
        <p:xfrm>
          <a:off x="9258822" y="2882856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4" name="표 30">
            <a:extLst>
              <a:ext uri="{FF2B5EF4-FFF2-40B4-BE49-F238E27FC236}">
                <a16:creationId xmlns:a16="http://schemas.microsoft.com/office/drawing/2014/main" id="{5C430D3B-618E-4BC2-BDAD-FEDD30DD9CAC}"/>
              </a:ext>
            </a:extLst>
          </p:cNvPr>
          <p:cNvGraphicFramePr>
            <a:graphicFrameLocks noGrp="1"/>
          </p:cNvGraphicFramePr>
          <p:nvPr/>
        </p:nvGraphicFramePr>
        <p:xfrm>
          <a:off x="9193509" y="296994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5" name="표 30">
            <a:extLst>
              <a:ext uri="{FF2B5EF4-FFF2-40B4-BE49-F238E27FC236}">
                <a16:creationId xmlns:a16="http://schemas.microsoft.com/office/drawing/2014/main" id="{993BD579-5F5B-40E9-81B3-85DFEE7E7F92}"/>
              </a:ext>
            </a:extLst>
          </p:cNvPr>
          <p:cNvGraphicFramePr>
            <a:graphicFrameLocks noGrp="1"/>
          </p:cNvGraphicFramePr>
          <p:nvPr/>
        </p:nvGraphicFramePr>
        <p:xfrm>
          <a:off x="9116935" y="304666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7" name="표 30">
            <a:extLst>
              <a:ext uri="{FF2B5EF4-FFF2-40B4-BE49-F238E27FC236}">
                <a16:creationId xmlns:a16="http://schemas.microsoft.com/office/drawing/2014/main" id="{5E24BC60-6CC1-492E-8A17-81A7950933E9}"/>
              </a:ext>
            </a:extLst>
          </p:cNvPr>
          <p:cNvGraphicFramePr>
            <a:graphicFrameLocks noGrp="1"/>
          </p:cNvGraphicFramePr>
          <p:nvPr/>
        </p:nvGraphicFramePr>
        <p:xfrm>
          <a:off x="8696377" y="3461416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6" name="표 30">
            <a:extLst>
              <a:ext uri="{FF2B5EF4-FFF2-40B4-BE49-F238E27FC236}">
                <a16:creationId xmlns:a16="http://schemas.microsoft.com/office/drawing/2014/main" id="{07E243F4-A4C5-4AD8-8AC7-45B904A73576}"/>
              </a:ext>
            </a:extLst>
          </p:cNvPr>
          <p:cNvGraphicFramePr>
            <a:graphicFrameLocks noGrp="1"/>
          </p:cNvGraphicFramePr>
          <p:nvPr/>
        </p:nvGraphicFramePr>
        <p:xfrm>
          <a:off x="8631064" y="354850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5" name="표 30">
            <a:extLst>
              <a:ext uri="{FF2B5EF4-FFF2-40B4-BE49-F238E27FC236}">
                <a16:creationId xmlns:a16="http://schemas.microsoft.com/office/drawing/2014/main" id="{27E78744-E783-45CC-A6F2-858EC65C5F88}"/>
              </a:ext>
            </a:extLst>
          </p:cNvPr>
          <p:cNvGraphicFramePr>
            <a:graphicFrameLocks noGrp="1"/>
          </p:cNvGraphicFramePr>
          <p:nvPr/>
        </p:nvGraphicFramePr>
        <p:xfrm>
          <a:off x="8565751" y="3635588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3" name="표 30">
            <a:extLst>
              <a:ext uri="{FF2B5EF4-FFF2-40B4-BE49-F238E27FC236}">
                <a16:creationId xmlns:a16="http://schemas.microsoft.com/office/drawing/2014/main" id="{322D87A9-7648-473F-B428-2DFD2AF44FE3}"/>
              </a:ext>
            </a:extLst>
          </p:cNvPr>
          <p:cNvGraphicFramePr>
            <a:graphicFrameLocks noGrp="1"/>
          </p:cNvGraphicFramePr>
          <p:nvPr/>
        </p:nvGraphicFramePr>
        <p:xfrm>
          <a:off x="8500438" y="3722674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AACAD08D-FE15-419E-A9D8-3D18285C9DBC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765C49-F0BB-40FD-917A-5768CB051C9C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YOLO v1 &amp; v2 prediction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4D6305-F19D-4B6D-8FF1-0E4A050F24DF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3" name="Picture 3" descr="C:\Users\admin\Desktop\1.PNG">
              <a:extLst>
                <a:ext uri="{FF2B5EF4-FFF2-40B4-BE49-F238E27FC236}">
                  <a16:creationId xmlns:a16="http://schemas.microsoft.com/office/drawing/2014/main" id="{97B0B979-8626-40CF-8456-A75344C19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7BBF39A-5B48-42B4-B54B-0484D3433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EB6F6A7-2D13-4496-B257-780F00ECB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160" y="3616627"/>
            <a:ext cx="2274756" cy="277456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30F0C2-A163-4145-989B-45C0CDC52981}"/>
              </a:ext>
            </a:extLst>
          </p:cNvPr>
          <p:cNvCxnSpPr>
            <a:cxnSpLocks/>
          </p:cNvCxnSpPr>
          <p:nvPr/>
        </p:nvCxnSpPr>
        <p:spPr>
          <a:xfrm>
            <a:off x="3236416" y="5003908"/>
            <a:ext cx="2905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30">
            <a:extLst>
              <a:ext uri="{FF2B5EF4-FFF2-40B4-BE49-F238E27FC236}">
                <a16:creationId xmlns:a16="http://schemas.microsoft.com/office/drawing/2014/main" id="{8E2C487D-7C87-4EE8-93BD-245F3C53B370}"/>
              </a:ext>
            </a:extLst>
          </p:cNvPr>
          <p:cNvGraphicFramePr>
            <a:graphicFrameLocks noGrp="1"/>
          </p:cNvGraphicFramePr>
          <p:nvPr/>
        </p:nvGraphicFramePr>
        <p:xfrm>
          <a:off x="5219879" y="381028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E1FCB63-013B-4D90-A90F-52C58C6C264D}"/>
              </a:ext>
            </a:extLst>
          </p:cNvPr>
          <p:cNvCxnSpPr>
            <a:cxnSpLocks/>
          </p:cNvCxnSpPr>
          <p:nvPr/>
        </p:nvCxnSpPr>
        <p:spPr>
          <a:xfrm>
            <a:off x="4818309" y="5003908"/>
            <a:ext cx="2762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7C9941-7EE5-41F4-92EA-D1370264F332}"/>
              </a:ext>
            </a:extLst>
          </p:cNvPr>
          <p:cNvCxnSpPr>
            <a:cxnSpLocks/>
          </p:cNvCxnSpPr>
          <p:nvPr/>
        </p:nvCxnSpPr>
        <p:spPr>
          <a:xfrm>
            <a:off x="8036497" y="5003908"/>
            <a:ext cx="2762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0">
            <a:extLst>
              <a:ext uri="{FF2B5EF4-FFF2-40B4-BE49-F238E27FC236}">
                <a16:creationId xmlns:a16="http://schemas.microsoft.com/office/drawing/2014/main" id="{8454699E-1B9E-4DE8-9EFA-A772EC9F1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384541"/>
              </p:ext>
            </p:extLst>
          </p:nvPr>
        </p:nvGraphicFramePr>
        <p:xfrm>
          <a:off x="8423864" y="3799394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7B740323-1E35-4955-BCD3-371139D31162}"/>
              </a:ext>
            </a:extLst>
          </p:cNvPr>
          <p:cNvSpPr txBox="1"/>
          <p:nvPr/>
        </p:nvSpPr>
        <p:spPr>
          <a:xfrm>
            <a:off x="9901938" y="3134229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3A7CC8-2A14-4276-AAF1-3EB44D698EBA}"/>
              </a:ext>
            </a:extLst>
          </p:cNvPr>
          <p:cNvSpPr txBox="1"/>
          <p:nvPr/>
        </p:nvSpPr>
        <p:spPr>
          <a:xfrm>
            <a:off x="10005827" y="3046662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4EF07D-DF41-47EC-B5EE-898D5217C794}"/>
              </a:ext>
            </a:extLst>
          </p:cNvPr>
          <p:cNvSpPr txBox="1"/>
          <p:nvPr/>
        </p:nvSpPr>
        <p:spPr>
          <a:xfrm>
            <a:off x="10094072" y="2959269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B37B60-4FCE-4DB4-9884-CACC89E79AB5}"/>
              </a:ext>
            </a:extLst>
          </p:cNvPr>
          <p:cNvSpPr txBox="1"/>
          <p:nvPr/>
        </p:nvSpPr>
        <p:spPr>
          <a:xfrm>
            <a:off x="11142222" y="5476040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D21A38-8BDF-4D4A-9D23-5C286124F873}"/>
              </a:ext>
            </a:extLst>
          </p:cNvPr>
          <p:cNvSpPr txBox="1"/>
          <p:nvPr/>
        </p:nvSpPr>
        <p:spPr>
          <a:xfrm>
            <a:off x="11246111" y="5388473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378082-D09E-4423-8610-0D6DE5CD3D3C}"/>
              </a:ext>
            </a:extLst>
          </p:cNvPr>
          <p:cNvSpPr txBox="1"/>
          <p:nvPr/>
        </p:nvSpPr>
        <p:spPr>
          <a:xfrm>
            <a:off x="11334356" y="5301080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30D97C1-B1A3-43CF-9834-51A0EF21B622}"/>
              </a:ext>
            </a:extLst>
          </p:cNvPr>
          <p:cNvSpPr/>
          <p:nvPr/>
        </p:nvSpPr>
        <p:spPr>
          <a:xfrm>
            <a:off x="6402223" y="4973755"/>
            <a:ext cx="69464" cy="69493"/>
          </a:xfrm>
          <a:prstGeom prst="ellipse">
            <a:avLst/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E520B01-F317-4F89-B316-7D3C7B1CBF48}"/>
              </a:ext>
            </a:extLst>
          </p:cNvPr>
          <p:cNvSpPr/>
          <p:nvPr/>
        </p:nvSpPr>
        <p:spPr>
          <a:xfrm>
            <a:off x="2244393" y="1271970"/>
            <a:ext cx="1980834" cy="1220552"/>
          </a:xfrm>
          <a:prstGeom prst="rect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835D7F1-FA6C-4007-A926-1D5614AA2A80}"/>
              </a:ext>
            </a:extLst>
          </p:cNvPr>
          <p:cNvSpPr/>
          <p:nvPr/>
        </p:nvSpPr>
        <p:spPr>
          <a:xfrm>
            <a:off x="4511036" y="981257"/>
            <a:ext cx="2770906" cy="170737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17DB0C-2AD8-4600-8936-27CE3E217F1C}"/>
              </a:ext>
            </a:extLst>
          </p:cNvPr>
          <p:cNvSpPr txBox="1"/>
          <p:nvPr/>
        </p:nvSpPr>
        <p:spPr>
          <a:xfrm>
            <a:off x="2890682" y="1542558"/>
            <a:ext cx="564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256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98480DA-6DA2-4565-AF88-9D7C2EAE9875}"/>
              </a:ext>
            </a:extLst>
          </p:cNvPr>
          <p:cNvSpPr txBox="1"/>
          <p:nvPr/>
        </p:nvSpPr>
        <p:spPr>
          <a:xfrm>
            <a:off x="5517494" y="1519971"/>
            <a:ext cx="564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512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A53305A-CB3F-456E-A182-F92FEE60AF45}"/>
              </a:ext>
            </a:extLst>
          </p:cNvPr>
          <p:cNvSpPr/>
          <p:nvPr/>
        </p:nvSpPr>
        <p:spPr>
          <a:xfrm>
            <a:off x="510646" y="1414842"/>
            <a:ext cx="1447939" cy="82408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7D303FA-CC78-4869-913C-131F94A5FB34}"/>
              </a:ext>
            </a:extLst>
          </p:cNvPr>
          <p:cNvSpPr txBox="1"/>
          <p:nvPr/>
        </p:nvSpPr>
        <p:spPr>
          <a:xfrm>
            <a:off x="905667" y="1542558"/>
            <a:ext cx="564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2:1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128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A9FB685-3520-48CD-8F70-083061AAE136}"/>
              </a:ext>
            </a:extLst>
          </p:cNvPr>
          <p:cNvSpPr/>
          <p:nvPr/>
        </p:nvSpPr>
        <p:spPr>
          <a:xfrm>
            <a:off x="5419957" y="4363479"/>
            <a:ext cx="1980834" cy="12205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495316-3148-425E-A667-834C38B9DD30}"/>
              </a:ext>
            </a:extLst>
          </p:cNvPr>
          <p:cNvSpPr/>
          <p:nvPr/>
        </p:nvSpPr>
        <p:spPr>
          <a:xfrm>
            <a:off x="1051417" y="4363720"/>
            <a:ext cx="1980834" cy="12205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ED8666C-7D9D-43F3-A73F-C12B4DD60B67}"/>
              </a:ext>
            </a:extLst>
          </p:cNvPr>
          <p:cNvSpPr/>
          <p:nvPr/>
        </p:nvSpPr>
        <p:spPr>
          <a:xfrm>
            <a:off x="3581247" y="4685494"/>
            <a:ext cx="1130300" cy="673100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CNN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077ED51-4550-41A0-9DB2-F8D1CCF220A9}"/>
              </a:ext>
            </a:extLst>
          </p:cNvPr>
          <p:cNvSpPr txBox="1"/>
          <p:nvPr/>
        </p:nvSpPr>
        <p:spPr>
          <a:xfrm>
            <a:off x="5624099" y="6243416"/>
            <a:ext cx="1580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Feature Map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1EF72E-2C36-4241-BD4F-59A834293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196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30">
            <a:extLst>
              <a:ext uri="{FF2B5EF4-FFF2-40B4-BE49-F238E27FC236}">
                <a16:creationId xmlns:a16="http://schemas.microsoft.com/office/drawing/2014/main" id="{2AC8DD6D-C8EE-4851-B650-B53F2C7FD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603807"/>
              </p:ext>
            </p:extLst>
          </p:nvPr>
        </p:nvGraphicFramePr>
        <p:xfrm>
          <a:off x="9389448" y="2219258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2" name="표 30">
            <a:extLst>
              <a:ext uri="{FF2B5EF4-FFF2-40B4-BE49-F238E27FC236}">
                <a16:creationId xmlns:a16="http://schemas.microsoft.com/office/drawing/2014/main" id="{E02F3A60-A07C-434C-9E76-37F2F4552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956887"/>
              </p:ext>
            </p:extLst>
          </p:nvPr>
        </p:nvGraphicFramePr>
        <p:xfrm>
          <a:off x="9324135" y="2306344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3" name="표 30">
            <a:extLst>
              <a:ext uri="{FF2B5EF4-FFF2-40B4-BE49-F238E27FC236}">
                <a16:creationId xmlns:a16="http://schemas.microsoft.com/office/drawing/2014/main" id="{61A75E67-CC54-47F4-9E5E-ED367FD39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734102"/>
              </p:ext>
            </p:extLst>
          </p:nvPr>
        </p:nvGraphicFramePr>
        <p:xfrm>
          <a:off x="9258822" y="239343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4" name="표 30">
            <a:extLst>
              <a:ext uri="{FF2B5EF4-FFF2-40B4-BE49-F238E27FC236}">
                <a16:creationId xmlns:a16="http://schemas.microsoft.com/office/drawing/2014/main" id="{5C430D3B-618E-4BC2-BDAD-FEDD30DD9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313206"/>
              </p:ext>
            </p:extLst>
          </p:nvPr>
        </p:nvGraphicFramePr>
        <p:xfrm>
          <a:off x="9193509" y="2480516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55" name="표 30">
            <a:extLst>
              <a:ext uri="{FF2B5EF4-FFF2-40B4-BE49-F238E27FC236}">
                <a16:creationId xmlns:a16="http://schemas.microsoft.com/office/drawing/2014/main" id="{993BD579-5F5B-40E9-81B3-85DFEE7E7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581537"/>
              </p:ext>
            </p:extLst>
          </p:nvPr>
        </p:nvGraphicFramePr>
        <p:xfrm>
          <a:off x="9116935" y="2557236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7" name="표 30">
            <a:extLst>
              <a:ext uri="{FF2B5EF4-FFF2-40B4-BE49-F238E27FC236}">
                <a16:creationId xmlns:a16="http://schemas.microsoft.com/office/drawing/2014/main" id="{5E24BC60-6CC1-492E-8A17-81A795093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629851"/>
              </p:ext>
            </p:extLst>
          </p:nvPr>
        </p:nvGraphicFramePr>
        <p:xfrm>
          <a:off x="8696377" y="2971990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6" name="표 30">
            <a:extLst>
              <a:ext uri="{FF2B5EF4-FFF2-40B4-BE49-F238E27FC236}">
                <a16:creationId xmlns:a16="http://schemas.microsoft.com/office/drawing/2014/main" id="{07E243F4-A4C5-4AD8-8AC7-45B904A73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792776"/>
              </p:ext>
            </p:extLst>
          </p:nvPr>
        </p:nvGraphicFramePr>
        <p:xfrm>
          <a:off x="8631064" y="3059076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5" name="표 30">
            <a:extLst>
              <a:ext uri="{FF2B5EF4-FFF2-40B4-BE49-F238E27FC236}">
                <a16:creationId xmlns:a16="http://schemas.microsoft.com/office/drawing/2014/main" id="{27E78744-E783-45CC-A6F2-858EC65C5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981867"/>
              </p:ext>
            </p:extLst>
          </p:nvPr>
        </p:nvGraphicFramePr>
        <p:xfrm>
          <a:off x="8565751" y="3146162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aphicFrame>
        <p:nvGraphicFramePr>
          <p:cNvPr id="43" name="표 30">
            <a:extLst>
              <a:ext uri="{FF2B5EF4-FFF2-40B4-BE49-F238E27FC236}">
                <a16:creationId xmlns:a16="http://schemas.microsoft.com/office/drawing/2014/main" id="{322D87A9-7648-473F-B428-2DFD2AF44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894309"/>
              </p:ext>
            </p:extLst>
          </p:nvPr>
        </p:nvGraphicFramePr>
        <p:xfrm>
          <a:off x="8500438" y="3233248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AACAD08D-FE15-419E-A9D8-3D18285C9DBC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765C49-F0BB-40FD-917A-5768CB051C9C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YOLO v1 &amp; v2 prediction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4D6305-F19D-4B6D-8FF1-0E4A050F24DF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3" name="Picture 3" descr="C:\Users\admin\Desktop\1.PNG">
              <a:extLst>
                <a:ext uri="{FF2B5EF4-FFF2-40B4-BE49-F238E27FC236}">
                  <a16:creationId xmlns:a16="http://schemas.microsoft.com/office/drawing/2014/main" id="{97B0B979-8626-40CF-8456-A75344C19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7BBF39A-5B48-42B4-B54B-0484D3433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EB6F6A7-2D13-4496-B257-780F00ECB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160" y="3127201"/>
            <a:ext cx="2274756" cy="277456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30F0C2-A163-4145-989B-45C0CDC52981}"/>
              </a:ext>
            </a:extLst>
          </p:cNvPr>
          <p:cNvCxnSpPr>
            <a:cxnSpLocks/>
          </p:cNvCxnSpPr>
          <p:nvPr/>
        </p:nvCxnSpPr>
        <p:spPr>
          <a:xfrm>
            <a:off x="3236416" y="4514482"/>
            <a:ext cx="2905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30">
            <a:extLst>
              <a:ext uri="{FF2B5EF4-FFF2-40B4-BE49-F238E27FC236}">
                <a16:creationId xmlns:a16="http://schemas.microsoft.com/office/drawing/2014/main" id="{8E2C487D-7C87-4EE8-93BD-245F3C53B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82636"/>
              </p:ext>
            </p:extLst>
          </p:nvPr>
        </p:nvGraphicFramePr>
        <p:xfrm>
          <a:off x="5219879" y="3320854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E1FCB63-013B-4D90-A90F-52C58C6C264D}"/>
              </a:ext>
            </a:extLst>
          </p:cNvPr>
          <p:cNvCxnSpPr>
            <a:cxnSpLocks/>
          </p:cNvCxnSpPr>
          <p:nvPr/>
        </p:nvCxnSpPr>
        <p:spPr>
          <a:xfrm>
            <a:off x="4818309" y="4514482"/>
            <a:ext cx="2762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87C9941-7EE5-41F4-92EA-D1370264F332}"/>
              </a:ext>
            </a:extLst>
          </p:cNvPr>
          <p:cNvCxnSpPr>
            <a:cxnSpLocks/>
          </p:cNvCxnSpPr>
          <p:nvPr/>
        </p:nvCxnSpPr>
        <p:spPr>
          <a:xfrm>
            <a:off x="8036497" y="4514482"/>
            <a:ext cx="2762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0">
            <a:extLst>
              <a:ext uri="{FF2B5EF4-FFF2-40B4-BE49-F238E27FC236}">
                <a16:creationId xmlns:a16="http://schemas.microsoft.com/office/drawing/2014/main" id="{8454699E-1B9E-4DE8-9EFA-A772EC9F1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314337"/>
              </p:ext>
            </p:extLst>
          </p:nvPr>
        </p:nvGraphicFramePr>
        <p:xfrm>
          <a:off x="8423864" y="3309968"/>
          <a:ext cx="2388547" cy="23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1">
                  <a:extLst>
                    <a:ext uri="{9D8B030D-6E8A-4147-A177-3AD203B41FA5}">
                      <a16:colId xmlns:a16="http://schemas.microsoft.com/office/drawing/2014/main" val="1232991974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3088824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50701160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234358156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900431631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3795159983"/>
                    </a:ext>
                  </a:extLst>
                </a:gridCol>
                <a:gridCol w="341221">
                  <a:extLst>
                    <a:ext uri="{9D8B030D-6E8A-4147-A177-3AD203B41FA5}">
                      <a16:colId xmlns:a16="http://schemas.microsoft.com/office/drawing/2014/main" val="1575336915"/>
                    </a:ext>
                  </a:extLst>
                </a:gridCol>
              </a:tblGrid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68130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67811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06446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071668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1425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26867"/>
                  </a:ext>
                </a:extLst>
              </a:tr>
              <a:tr h="34007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226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7B740323-1E35-4955-BCD3-371139D31162}"/>
              </a:ext>
            </a:extLst>
          </p:cNvPr>
          <p:cNvSpPr txBox="1"/>
          <p:nvPr/>
        </p:nvSpPr>
        <p:spPr>
          <a:xfrm>
            <a:off x="9901938" y="2644803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3A7CC8-2A14-4276-AAF1-3EB44D698EBA}"/>
              </a:ext>
            </a:extLst>
          </p:cNvPr>
          <p:cNvSpPr txBox="1"/>
          <p:nvPr/>
        </p:nvSpPr>
        <p:spPr>
          <a:xfrm>
            <a:off x="10005827" y="2557236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4EF07D-DF41-47EC-B5EE-898D5217C794}"/>
              </a:ext>
            </a:extLst>
          </p:cNvPr>
          <p:cNvSpPr txBox="1"/>
          <p:nvPr/>
        </p:nvSpPr>
        <p:spPr>
          <a:xfrm>
            <a:off x="10094072" y="2469843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B37B60-4FCE-4DB4-9884-CACC89E79AB5}"/>
              </a:ext>
            </a:extLst>
          </p:cNvPr>
          <p:cNvSpPr txBox="1"/>
          <p:nvPr/>
        </p:nvSpPr>
        <p:spPr>
          <a:xfrm>
            <a:off x="11142222" y="4986614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D21A38-8BDF-4D4A-9D23-5C286124F873}"/>
              </a:ext>
            </a:extLst>
          </p:cNvPr>
          <p:cNvSpPr txBox="1"/>
          <p:nvPr/>
        </p:nvSpPr>
        <p:spPr>
          <a:xfrm>
            <a:off x="11246111" y="4899047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378082-D09E-4423-8610-0D6DE5CD3D3C}"/>
              </a:ext>
            </a:extLst>
          </p:cNvPr>
          <p:cNvSpPr txBox="1"/>
          <p:nvPr/>
        </p:nvSpPr>
        <p:spPr>
          <a:xfrm>
            <a:off x="11334356" y="4811654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30D97C1-B1A3-43CF-9834-51A0EF21B622}"/>
              </a:ext>
            </a:extLst>
          </p:cNvPr>
          <p:cNvSpPr/>
          <p:nvPr/>
        </p:nvSpPr>
        <p:spPr>
          <a:xfrm>
            <a:off x="6402223" y="4484329"/>
            <a:ext cx="69464" cy="69493"/>
          </a:xfrm>
          <a:prstGeom prst="ellipse">
            <a:avLst/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2962C28-A3CF-4FA2-85BD-E82BA327338D}"/>
              </a:ext>
            </a:extLst>
          </p:cNvPr>
          <p:cNvSpPr/>
          <p:nvPr/>
        </p:nvSpPr>
        <p:spPr>
          <a:xfrm>
            <a:off x="2068329" y="1217733"/>
            <a:ext cx="932799" cy="139738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1D310EA-D99E-4584-AE51-A94A4FC3412B}"/>
              </a:ext>
            </a:extLst>
          </p:cNvPr>
          <p:cNvSpPr/>
          <p:nvPr/>
        </p:nvSpPr>
        <p:spPr>
          <a:xfrm>
            <a:off x="3637874" y="972968"/>
            <a:ext cx="1345055" cy="2014972"/>
          </a:xfrm>
          <a:prstGeom prst="rect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4DCDBA3-3B01-4140-B463-6484ACB942BA}"/>
              </a:ext>
            </a:extLst>
          </p:cNvPr>
          <p:cNvSpPr txBox="1"/>
          <p:nvPr/>
        </p:nvSpPr>
        <p:spPr>
          <a:xfrm>
            <a:off x="2252440" y="1616132"/>
            <a:ext cx="564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1:2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256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BEC4A3F-69A3-4B71-A02B-53B7313975DA}"/>
              </a:ext>
            </a:extLst>
          </p:cNvPr>
          <p:cNvSpPr txBox="1"/>
          <p:nvPr/>
        </p:nvSpPr>
        <p:spPr>
          <a:xfrm>
            <a:off x="4028113" y="1634483"/>
            <a:ext cx="564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1:2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512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508EB52-5D42-4D30-9ABA-49FD2787A9D6}"/>
              </a:ext>
            </a:extLst>
          </p:cNvPr>
          <p:cNvSpPr/>
          <p:nvPr/>
        </p:nvSpPr>
        <p:spPr>
          <a:xfrm>
            <a:off x="849589" y="1425724"/>
            <a:ext cx="709258" cy="981407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3DAA0E1-6B50-41B1-AD33-958C9BE7BA03}"/>
              </a:ext>
            </a:extLst>
          </p:cNvPr>
          <p:cNvSpPr txBox="1"/>
          <p:nvPr/>
        </p:nvSpPr>
        <p:spPr>
          <a:xfrm>
            <a:off x="921929" y="1664776"/>
            <a:ext cx="564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1:2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128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274AB2D-B5A5-4CEE-8BE6-CBEE127D321F}"/>
              </a:ext>
            </a:extLst>
          </p:cNvPr>
          <p:cNvSpPr/>
          <p:nvPr/>
        </p:nvSpPr>
        <p:spPr>
          <a:xfrm>
            <a:off x="5729695" y="3476843"/>
            <a:ext cx="1345055" cy="201497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B209762-9757-4D18-9BF6-15E64FE6B654}"/>
              </a:ext>
            </a:extLst>
          </p:cNvPr>
          <p:cNvSpPr/>
          <p:nvPr/>
        </p:nvSpPr>
        <p:spPr>
          <a:xfrm>
            <a:off x="1349629" y="3492713"/>
            <a:ext cx="1345055" cy="201497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CFE9D8-F36D-4EA9-B7D8-69BF84B2D042}"/>
              </a:ext>
            </a:extLst>
          </p:cNvPr>
          <p:cNvSpPr txBox="1"/>
          <p:nvPr/>
        </p:nvSpPr>
        <p:spPr>
          <a:xfrm>
            <a:off x="1140216" y="6184694"/>
            <a:ext cx="9192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검출하고자 하는 사물의 크기 비율에 따라 적절한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Anchor Box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설정하면 더 좋은 검출 성능을 이끌어낼 수 있음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→ </a:t>
            </a:r>
            <a:r>
              <a:rPr lang="ko-KR" altLang="en-US" sz="1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내가 사용할 이미지 데이터 환경에 적합하게 앵커박스를 설정하는 방법은 없을까</a:t>
            </a:r>
            <a:r>
              <a:rPr lang="en-US" altLang="ko-KR" sz="1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ko-KR" altLang="en-US" sz="1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18E8DAB-A01C-4400-9874-767639B0CD8B}"/>
              </a:ext>
            </a:extLst>
          </p:cNvPr>
          <p:cNvSpPr/>
          <p:nvPr/>
        </p:nvSpPr>
        <p:spPr>
          <a:xfrm>
            <a:off x="3581247" y="4179881"/>
            <a:ext cx="1130300" cy="673100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CNN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A20203-C136-4946-80CA-139D4267D7FF}"/>
              </a:ext>
            </a:extLst>
          </p:cNvPr>
          <p:cNvSpPr txBox="1"/>
          <p:nvPr/>
        </p:nvSpPr>
        <p:spPr>
          <a:xfrm>
            <a:off x="5624099" y="5737803"/>
            <a:ext cx="1580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Feature Map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9BCA2F-978C-4AD5-9112-737EAFE09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173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ACAD08D-FE15-419E-A9D8-3D18285C9DBC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765C49-F0BB-40FD-917A-5768CB051C9C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YOLOv2 - Anchor box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4D6305-F19D-4B6D-8FF1-0E4A050F24DF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3" name="Picture 3" descr="C:\Users\admin\Desktop\1.PNG">
              <a:extLst>
                <a:ext uri="{FF2B5EF4-FFF2-40B4-BE49-F238E27FC236}">
                  <a16:creationId xmlns:a16="http://schemas.microsoft.com/office/drawing/2014/main" id="{97B0B979-8626-40CF-8456-A75344C19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7BBF39A-5B48-42B4-B54B-0484D3433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E079ED5-0D3F-4492-B33D-C10D4759AB58}"/>
              </a:ext>
            </a:extLst>
          </p:cNvPr>
          <p:cNvSpPr txBox="1">
            <a:spLocks/>
          </p:cNvSpPr>
          <p:nvPr/>
        </p:nvSpPr>
        <p:spPr>
          <a:xfrm>
            <a:off x="310332" y="1249993"/>
            <a:ext cx="11563616" cy="601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Dynamic Anchor box</a:t>
            </a:r>
            <a:endParaRPr lang="ko-KR" altLang="en-US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05A7E19-6942-4183-A33C-5FD3D22AA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275" y="1765480"/>
            <a:ext cx="3196202" cy="33270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1F1675-A7F9-482B-BDAF-263E0B4DC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730" y="1883686"/>
            <a:ext cx="3133732" cy="31232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7AE782-A983-4F4E-B17B-CB9595615925}"/>
              </a:ext>
            </a:extLst>
          </p:cNvPr>
          <p:cNvSpPr txBox="1"/>
          <p:nvPr/>
        </p:nvSpPr>
        <p:spPr>
          <a:xfrm>
            <a:off x="1394065" y="5092520"/>
            <a:ext cx="9215921" cy="1500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Faster R-CNN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에서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Anchor Box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의 사이즈와 비율을 미리 정하는 부분에 대한 문제를 제기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YOLOv2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에서는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k-means Clustering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을 통해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GT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와 가장 유사한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Optimal Anchor box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를 탐색함으로써 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  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데이터셋 특성에 적합한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Anchor Box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를 생성함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실험 결과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Cluster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개수가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5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개일 때 가장 적합했다고 알려짐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3B324-4A31-4AA0-B876-F36762C40CD5}"/>
              </a:ext>
            </a:extLst>
          </p:cNvPr>
          <p:cNvSpPr txBox="1"/>
          <p:nvPr/>
        </p:nvSpPr>
        <p:spPr>
          <a:xfrm>
            <a:off x="4196758" y="3152941"/>
            <a:ext cx="2584425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파란색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: COCO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데이터셋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회색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: Pascal VOC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데이터셋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D1ECBED-A029-4BD2-81C9-03852C4C60DC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696789" y="3445329"/>
            <a:ext cx="4999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5F3B19-9A0F-40F2-B2C4-931912A7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28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ACAD08D-FE15-419E-A9D8-3D18285C9DBC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765C49-F0BB-40FD-917A-5768CB051C9C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YOLOv2 - Anchor box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4D6305-F19D-4B6D-8FF1-0E4A050F24DF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3" name="Picture 3" descr="C:\Users\admin\Desktop\1.PNG">
              <a:extLst>
                <a:ext uri="{FF2B5EF4-FFF2-40B4-BE49-F238E27FC236}">
                  <a16:creationId xmlns:a16="http://schemas.microsoft.com/office/drawing/2014/main" id="{97B0B979-8626-40CF-8456-A75344C19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7BBF39A-5B48-42B4-B54B-0484D3433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E181270-7730-42F0-827F-E811F5DEE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818" y="1863354"/>
            <a:ext cx="3579197" cy="2670546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E079ED5-0D3F-4492-B33D-C10D4759AB58}"/>
              </a:ext>
            </a:extLst>
          </p:cNvPr>
          <p:cNvSpPr txBox="1">
            <a:spLocks/>
          </p:cNvSpPr>
          <p:nvPr/>
        </p:nvSpPr>
        <p:spPr>
          <a:xfrm>
            <a:off x="310332" y="1249992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Constraint of Anchor box</a:t>
            </a:r>
            <a:endParaRPr lang="ko-KR" altLang="en-US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C3B011-D12E-4458-B986-80803DAB9D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813"/>
          <a:stretch/>
        </p:blipFill>
        <p:spPr>
          <a:xfrm>
            <a:off x="3173206" y="2095978"/>
            <a:ext cx="3104799" cy="2209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18B3EC4-B775-4930-9E94-334D20CFC726}"/>
                  </a:ext>
                </a:extLst>
              </p:cNvPr>
              <p:cNvSpPr/>
              <p:nvPr/>
            </p:nvSpPr>
            <p:spPr>
              <a:xfrm>
                <a:off x="1180837" y="5126728"/>
                <a:ext cx="1779811" cy="979714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𝑆𝑖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𝑔𝑚𝑜𝑖𝑑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i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𝑆𝑖𝑔𝑚𝑜𝑖𝑑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i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18B3EC4-B775-4930-9E94-334D20CFC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837" y="5126728"/>
                <a:ext cx="1779811" cy="9797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22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6224958-1929-4B57-8AF2-6C375ADE1938}"/>
              </a:ext>
            </a:extLst>
          </p:cNvPr>
          <p:cNvCxnSpPr>
            <a:cxnSpLocks/>
          </p:cNvCxnSpPr>
          <p:nvPr/>
        </p:nvCxnSpPr>
        <p:spPr>
          <a:xfrm>
            <a:off x="3171396" y="5616585"/>
            <a:ext cx="25276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804A48-7CB9-439F-A3E9-4B905EFA9345}"/>
              </a:ext>
            </a:extLst>
          </p:cNvPr>
          <p:cNvSpPr/>
          <p:nvPr/>
        </p:nvSpPr>
        <p:spPr>
          <a:xfrm>
            <a:off x="6034454" y="5118151"/>
            <a:ext cx="1779811" cy="979714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 ~ 1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1D57BEFB-9042-4A19-B2BC-47E9F706B5A5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7814265" y="3732290"/>
            <a:ext cx="1168813" cy="18757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24C36085-33D4-4342-95DA-54E4C3E0DC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" r="56782"/>
          <a:stretch/>
        </p:blipFill>
        <p:spPr>
          <a:xfrm>
            <a:off x="1055968" y="2093727"/>
            <a:ext cx="2334883" cy="22098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8095E0-A6EA-4B55-A4F0-7017E064A34B}"/>
              </a:ext>
            </a:extLst>
          </p:cNvPr>
          <p:cNvCxnSpPr/>
          <p:nvPr/>
        </p:nvCxnSpPr>
        <p:spPr>
          <a:xfrm>
            <a:off x="2039954" y="3578538"/>
            <a:ext cx="0" cy="1449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FC448B8-B412-42F6-B9A3-804199650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570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FA4A572-3E6D-4B2E-8E2C-79D224523910}"/>
              </a:ext>
            </a:extLst>
          </p:cNvPr>
          <p:cNvSpPr/>
          <p:nvPr/>
        </p:nvSpPr>
        <p:spPr>
          <a:xfrm>
            <a:off x="310332" y="3159107"/>
            <a:ext cx="11232484" cy="352466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548B18-8C2D-4495-BE19-554B607A0D4F}"/>
              </a:ext>
            </a:extLst>
          </p:cNvPr>
          <p:cNvSpPr/>
          <p:nvPr/>
        </p:nvSpPr>
        <p:spPr>
          <a:xfrm>
            <a:off x="310332" y="1332320"/>
            <a:ext cx="11232484" cy="144907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ACAD08D-FE15-419E-A9D8-3D18285C9DBC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765C49-F0BB-40FD-917A-5768CB051C9C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 b="1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YOLO v1 &amp; v2 prediction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4D6305-F19D-4B6D-8FF1-0E4A050F24DF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3" name="Picture 3" descr="C:\Users\admin\Desktop\1.PNG">
              <a:extLst>
                <a:ext uri="{FF2B5EF4-FFF2-40B4-BE49-F238E27FC236}">
                  <a16:creationId xmlns:a16="http://schemas.microsoft.com/office/drawing/2014/main" id="{97B0B979-8626-40CF-8456-A75344C19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7BBF39A-5B48-42B4-B54B-0484D3433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A7301B-4820-42A1-A498-C5649EE412D1}"/>
                  </a:ext>
                </a:extLst>
              </p:cNvPr>
              <p:cNvSpPr txBox="1"/>
              <p:nvPr/>
            </p:nvSpPr>
            <p:spPr>
              <a:xfrm>
                <a:off x="3851666" y="6298282"/>
                <a:ext cx="448866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i="1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ko-KR" sz="1600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1600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1600" i="1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5 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A7301B-4820-42A1-A498-C5649EE41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666" y="6298282"/>
                <a:ext cx="4488665" cy="246221"/>
              </a:xfrm>
              <a:prstGeom prst="rect">
                <a:avLst/>
              </a:prstGeom>
              <a:blipFill>
                <a:blip r:embed="rId5"/>
                <a:stretch>
                  <a:fillRect l="-951" r="-272" b="-317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281B58-32D0-46A0-B02D-1161046D02D0}"/>
                  </a:ext>
                </a:extLst>
              </p:cNvPr>
              <p:cNvSpPr txBox="1"/>
              <p:nvPr/>
            </p:nvSpPr>
            <p:spPr>
              <a:xfrm>
                <a:off x="4135397" y="2369683"/>
                <a:ext cx="392120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i="1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ko-KR" sz="1600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1600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1600" i="1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(2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281B58-32D0-46A0-B02D-1161046D0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397" y="2369683"/>
                <a:ext cx="3921202" cy="246221"/>
              </a:xfrm>
              <a:prstGeom prst="rect">
                <a:avLst/>
              </a:prstGeom>
              <a:blipFill>
                <a:blip r:embed="rId6"/>
                <a:stretch>
                  <a:fillRect l="-932" r="-311" b="-3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00EB29-AEC9-4476-9351-2D1A38330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853862"/>
              </p:ext>
            </p:extLst>
          </p:nvPr>
        </p:nvGraphicFramePr>
        <p:xfrm>
          <a:off x="1236000" y="1885022"/>
          <a:ext cx="9720000" cy="324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47701014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21306786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01542150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4764777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52880820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59353084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79890333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69082539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57879864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13938077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77759269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00742142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5435061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2848134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82414878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50268080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79663362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58961198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90228672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53205701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01588314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26425529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41936295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62104061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217278365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69548406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77311155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22928697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6631400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493975352"/>
                    </a:ext>
                  </a:extLst>
                </a:gridCol>
              </a:tblGrid>
              <a:tr h="324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x1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y1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x2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y2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cls1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…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…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cls18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cls19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cls20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448165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655DAB2-7787-4D41-B9F9-C0C2D74F9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937011"/>
              </p:ext>
            </p:extLst>
          </p:nvPr>
        </p:nvGraphicFramePr>
        <p:xfrm>
          <a:off x="2045999" y="3883644"/>
          <a:ext cx="8100000" cy="324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47701014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21306786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01542150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4764777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52880820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77759269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00742142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5435061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2848134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82414878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50268080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79663362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58961198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90228672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53205701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01588314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26425529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41936295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62104061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217278365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69548406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77311155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22928697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6631400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493975352"/>
                    </a:ext>
                  </a:extLst>
                </a:gridCol>
              </a:tblGrid>
              <a:tr h="324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x1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y1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cls1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…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…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cls18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cls19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cls20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448165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D564EDD-532A-4AED-B757-FF53EAD56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949643"/>
              </p:ext>
            </p:extLst>
          </p:nvPr>
        </p:nvGraphicFramePr>
        <p:xfrm>
          <a:off x="2046000" y="4366515"/>
          <a:ext cx="8100000" cy="324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47701014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21306786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01542150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4764777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52880820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77759269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00742142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5435061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2848134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82414878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50268080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79663362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58961198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90228672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53205701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01588314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26425529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41936295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62104061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217278365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69548406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77311155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22928697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6631400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493975352"/>
                    </a:ext>
                  </a:extLst>
                </a:gridCol>
              </a:tblGrid>
              <a:tr h="324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x2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y2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cls1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…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…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cls18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cls19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44816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112B717-2044-4979-93E4-885EDF3CA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835103"/>
              </p:ext>
            </p:extLst>
          </p:nvPr>
        </p:nvGraphicFramePr>
        <p:xfrm>
          <a:off x="2046000" y="4849669"/>
          <a:ext cx="8100000" cy="324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47701014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21306786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01542150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4764777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52880820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77759269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00742142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5435061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2848134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82414878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50268080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79663362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58961198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90228672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53205701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01588314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26425529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41936295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62104061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217278365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69548406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77311155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22928697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6631400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493975352"/>
                    </a:ext>
                  </a:extLst>
                </a:gridCol>
              </a:tblGrid>
              <a:tr h="324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x3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y3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cls1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…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…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cls18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cls19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cls20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448165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CE5E4DF-E6EC-473F-9549-4C2824BAD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669474"/>
              </p:ext>
            </p:extLst>
          </p:nvPr>
        </p:nvGraphicFramePr>
        <p:xfrm>
          <a:off x="2046000" y="5332540"/>
          <a:ext cx="8100000" cy="324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47701014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21306786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01542150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4764777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52880820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77759269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00742142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5435061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2848134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82414878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50268080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79663362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58961198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90228672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53205701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01588314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26425529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41936295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62104061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217278365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69548406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77311155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22928697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6631400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493975352"/>
                    </a:ext>
                  </a:extLst>
                </a:gridCol>
              </a:tblGrid>
              <a:tr h="324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x4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y4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w4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h4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c4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cls1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…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…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cls18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cls19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cls20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448165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6EA77BFB-0878-4CBB-9FCF-932F6F34D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823684"/>
              </p:ext>
            </p:extLst>
          </p:nvPr>
        </p:nvGraphicFramePr>
        <p:xfrm>
          <a:off x="2046000" y="5815411"/>
          <a:ext cx="8100000" cy="324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47701014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21306786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01542150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4764777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52880820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77759269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00742142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5435061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2848134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82414878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50268080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79663362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58961198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90228672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53205701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01588314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26425529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41936295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62104061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217278365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69548406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77311155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22928697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6631400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493975352"/>
                    </a:ext>
                  </a:extLst>
                </a:gridCol>
              </a:tblGrid>
              <a:tr h="324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x5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y5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w5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h5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c5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cls1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…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…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cls18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cls19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cls20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B1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4481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97C4088-F971-498A-BB45-508CBD3F3BD4}"/>
              </a:ext>
            </a:extLst>
          </p:cNvPr>
          <p:cNvSpPr txBox="1"/>
          <p:nvPr/>
        </p:nvSpPr>
        <p:spPr>
          <a:xfrm>
            <a:off x="1614738" y="2198616"/>
            <a:ext cx="645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bbox1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418C13-CEC5-4256-99DE-57AE35045F7C}"/>
              </a:ext>
            </a:extLst>
          </p:cNvPr>
          <p:cNvSpPr txBox="1"/>
          <p:nvPr/>
        </p:nvSpPr>
        <p:spPr>
          <a:xfrm>
            <a:off x="3235968" y="2198616"/>
            <a:ext cx="645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bbox2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81810A-B55F-4220-820A-9561B6C6F808}"/>
              </a:ext>
            </a:extLst>
          </p:cNvPr>
          <p:cNvSpPr txBox="1"/>
          <p:nvPr/>
        </p:nvSpPr>
        <p:spPr>
          <a:xfrm>
            <a:off x="684578" y="3912392"/>
            <a:ext cx="1129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Anchor box1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E00791-C658-426D-AE2F-5225E08E3D07}"/>
              </a:ext>
            </a:extLst>
          </p:cNvPr>
          <p:cNvSpPr txBox="1"/>
          <p:nvPr/>
        </p:nvSpPr>
        <p:spPr>
          <a:xfrm>
            <a:off x="684578" y="5839106"/>
            <a:ext cx="1129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Anchor box5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14A50-2DAE-4044-B51B-1A904B66EE77}"/>
              </a:ext>
            </a:extLst>
          </p:cNvPr>
          <p:cNvSpPr txBox="1"/>
          <p:nvPr/>
        </p:nvSpPr>
        <p:spPr>
          <a:xfrm rot="5400000">
            <a:off x="1186988" y="4844971"/>
            <a:ext cx="370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…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AEFEE-BC54-4413-A3DE-E45C1E2E60B6}"/>
              </a:ext>
            </a:extLst>
          </p:cNvPr>
          <p:cNvSpPr txBox="1"/>
          <p:nvPr/>
        </p:nvSpPr>
        <p:spPr>
          <a:xfrm>
            <a:off x="447601" y="1414580"/>
            <a:ext cx="1040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 V1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082B7A-F7AF-4046-A412-F8E5FDEED6A6}"/>
              </a:ext>
            </a:extLst>
          </p:cNvPr>
          <p:cNvSpPr txBox="1"/>
          <p:nvPr/>
        </p:nvSpPr>
        <p:spPr>
          <a:xfrm>
            <a:off x="447601" y="3221513"/>
            <a:ext cx="1040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 V2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966ABB-C1E4-4368-A991-50A24030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818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54E77A8-C4F6-439D-8CE7-3DD404767356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4601DD-7C60-419D-BE08-E271E9373439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YOLO V2 – Fine grained Features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92155E-F213-43CA-A3BA-637934601878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8" name="Picture 3" descr="C:\Users\admin\Desktop\1.PNG">
              <a:extLst>
                <a:ext uri="{FF2B5EF4-FFF2-40B4-BE49-F238E27FC236}">
                  <a16:creationId xmlns:a16="http://schemas.microsoft.com/office/drawing/2014/main" id="{E02B0B3E-641C-4906-A037-84C028E868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59E5B22-5EF7-4713-8C1F-536C8C0EE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70C54284-A9E9-4AC5-9007-1EFA46AEF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555" y="1955379"/>
            <a:ext cx="8591551" cy="381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CF0BCBB-94D5-4B65-BF86-21C4AAF92EB0}"/>
              </a:ext>
            </a:extLst>
          </p:cNvPr>
          <p:cNvSpPr txBox="1">
            <a:spLocks/>
          </p:cNvSpPr>
          <p:nvPr/>
        </p:nvSpPr>
        <p:spPr>
          <a:xfrm>
            <a:off x="310332" y="1249992"/>
            <a:ext cx="11563616" cy="5385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Fine grained Features</a:t>
            </a:r>
            <a:endParaRPr lang="ko-KR" altLang="en-US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4257A3-F84E-4341-8A15-69FFA9953DFA}"/>
              </a:ext>
            </a:extLst>
          </p:cNvPr>
          <p:cNvSpPr/>
          <p:nvPr/>
        </p:nvSpPr>
        <p:spPr>
          <a:xfrm>
            <a:off x="5839024" y="3151758"/>
            <a:ext cx="3647876" cy="20955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ECF43A66-3798-49FF-ACA9-A5BE8C2ED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949" y="877312"/>
            <a:ext cx="2740025" cy="185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53FE824-3A82-4CA9-9237-9DB61EF0A006}"/>
              </a:ext>
            </a:extLst>
          </p:cNvPr>
          <p:cNvCxnSpPr>
            <a:cxnSpLocks/>
            <a:stCxn id="10" idx="0"/>
            <a:endCxn id="14340" idx="2"/>
          </p:cNvCxnSpPr>
          <p:nvPr/>
        </p:nvCxnSpPr>
        <p:spPr>
          <a:xfrm flipV="1">
            <a:off x="7662962" y="2734814"/>
            <a:ext cx="0" cy="4169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8B8FA7F-B21C-421D-836E-9EE8B776F21F}"/>
              </a:ext>
            </a:extLst>
          </p:cNvPr>
          <p:cNvSpPr txBox="1"/>
          <p:nvPr/>
        </p:nvSpPr>
        <p:spPr>
          <a:xfrm>
            <a:off x="517692" y="5534697"/>
            <a:ext cx="10937225" cy="10109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앞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Convolution Layer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의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High Resolution Feature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를 </a:t>
            </a:r>
            <a:r>
              <a:rPr lang="ko-KR" altLang="en-US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뒷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단의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Convolution Layer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의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Low Resolution Feature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에 추가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High Resolution Feature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는 작은 객체에 대한 정보를 함축하고 있는 것으로 알려짐 </a:t>
            </a:r>
            <a:r>
              <a:rPr lang="ko-KR" altLang="en-US" sz="1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→ 작은 객체 검출에 강인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956A52-4EE1-4C61-929C-52D40BEB6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508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C40C3-1FF9-4DAF-9FC0-68E965BA7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3A1944-7E03-4C66-A33E-26399CF2EB35}"/>
              </a:ext>
            </a:extLst>
          </p:cNvPr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FDE9A3-E92B-46EA-A12C-A3BEBD093D96}"/>
                </a:ext>
              </a:extLst>
            </p:cNvPr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Object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Detection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15BA7-5E90-48C0-BAEB-C8AB5763677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0" name="Picture 3" descr="C:\Users\admin\Desktop\1.PNG">
              <a:extLst>
                <a:ext uri="{FF2B5EF4-FFF2-40B4-BE49-F238E27FC236}">
                  <a16:creationId xmlns:a16="http://schemas.microsoft.com/office/drawing/2014/main" id="{7175F087-D47F-435D-95F1-D742D9A07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75BAD69-6DDF-4663-9C80-72B06E6111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37" r="25169" b="18561"/>
          <a:stretch/>
        </p:blipFill>
        <p:spPr>
          <a:xfrm>
            <a:off x="2274194" y="1382300"/>
            <a:ext cx="7104260" cy="484600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056848-8F28-4C7A-A3B0-7D208492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728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0BDE86-3BA6-42D6-9498-C8BB3496F938}"/>
              </a:ext>
            </a:extLst>
          </p:cNvPr>
          <p:cNvSpPr/>
          <p:nvPr/>
        </p:nvSpPr>
        <p:spPr>
          <a:xfrm>
            <a:off x="269094" y="1197347"/>
            <a:ext cx="2645825" cy="2108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FBC2FE-F80F-402C-90A6-3C49C6203076}"/>
              </a:ext>
            </a:extLst>
          </p:cNvPr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0A0AC9-B62E-4410-BC0B-87921CAE9782}"/>
                </a:ext>
              </a:extLst>
            </p:cNvPr>
            <p:cNvSpPr txBox="1"/>
            <p:nvPr/>
          </p:nvSpPr>
          <p:spPr>
            <a:xfrm>
              <a:off x="575803" y="482447"/>
              <a:ext cx="11234970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YOLO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Versions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2CCB5C-A317-422A-9A9C-3D0CAC888D32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8" name="Picture 3" descr="C:\Users\admin\Desktop\1.PNG">
              <a:extLst>
                <a:ext uri="{FF2B5EF4-FFF2-40B4-BE49-F238E27FC236}">
                  <a16:creationId xmlns:a16="http://schemas.microsoft.com/office/drawing/2014/main" id="{3F74BCB5-5E49-4E7E-B92E-3CD734C8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1C1F002-1690-4BBB-9255-3940D0527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D11739-BB15-4658-9C18-0108CB470B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051"/>
          <a:stretch/>
        </p:blipFill>
        <p:spPr>
          <a:xfrm>
            <a:off x="348170" y="1631035"/>
            <a:ext cx="2431800" cy="15743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8DBD94-0CE5-4811-A4BD-C6CF8E894B27}"/>
              </a:ext>
            </a:extLst>
          </p:cNvPr>
          <p:cNvSpPr txBox="1"/>
          <p:nvPr/>
        </p:nvSpPr>
        <p:spPr>
          <a:xfrm>
            <a:off x="1140553" y="1197347"/>
            <a:ext cx="1040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 V1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048D8A-650C-4E79-BBD3-508B7731CECB}"/>
              </a:ext>
            </a:extLst>
          </p:cNvPr>
          <p:cNvSpPr/>
          <p:nvPr/>
        </p:nvSpPr>
        <p:spPr>
          <a:xfrm>
            <a:off x="4108081" y="1197347"/>
            <a:ext cx="2645825" cy="2108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2C7377-1A7D-4444-91E2-E2A8E02E9D75}"/>
              </a:ext>
            </a:extLst>
          </p:cNvPr>
          <p:cNvSpPr txBox="1"/>
          <p:nvPr/>
        </p:nvSpPr>
        <p:spPr>
          <a:xfrm>
            <a:off x="5023386" y="1197347"/>
            <a:ext cx="1040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 V2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087F00-85C4-4DFD-9009-691D2459B02E}"/>
              </a:ext>
            </a:extLst>
          </p:cNvPr>
          <p:cNvSpPr/>
          <p:nvPr/>
        </p:nvSpPr>
        <p:spPr>
          <a:xfrm>
            <a:off x="8999429" y="1197347"/>
            <a:ext cx="2645825" cy="2108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8F25E2-D27C-4E8E-AC3E-2E22BF67C215}"/>
              </a:ext>
            </a:extLst>
          </p:cNvPr>
          <p:cNvSpPr txBox="1"/>
          <p:nvPr/>
        </p:nvSpPr>
        <p:spPr>
          <a:xfrm>
            <a:off x="9932181" y="1186948"/>
            <a:ext cx="1040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 V3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434453-8EC1-4CA3-9EDC-721C5A0A7255}"/>
              </a:ext>
            </a:extLst>
          </p:cNvPr>
          <p:cNvSpPr/>
          <p:nvPr/>
        </p:nvSpPr>
        <p:spPr>
          <a:xfrm>
            <a:off x="1758770" y="4209748"/>
            <a:ext cx="2645826" cy="2108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0D807C-7CAB-48D5-B75B-EFC9012BC6AE}"/>
              </a:ext>
            </a:extLst>
          </p:cNvPr>
          <p:cNvSpPr txBox="1"/>
          <p:nvPr/>
        </p:nvSpPr>
        <p:spPr>
          <a:xfrm>
            <a:off x="2666956" y="4213674"/>
            <a:ext cx="1040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 V5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8F526E-64E4-4DAB-8C2E-4AC3ED7937AB}"/>
              </a:ext>
            </a:extLst>
          </p:cNvPr>
          <p:cNvSpPr/>
          <p:nvPr/>
        </p:nvSpPr>
        <p:spPr>
          <a:xfrm>
            <a:off x="6558872" y="4213674"/>
            <a:ext cx="2645825" cy="2108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96CDA1-4C0D-4940-B318-D8609ABB6894}"/>
              </a:ext>
            </a:extLst>
          </p:cNvPr>
          <p:cNvSpPr txBox="1"/>
          <p:nvPr/>
        </p:nvSpPr>
        <p:spPr>
          <a:xfrm>
            <a:off x="7505959" y="4213674"/>
            <a:ext cx="1040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 V4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767EA00-E75B-4EA0-A09A-25EE71B09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344" y="1562311"/>
            <a:ext cx="2432927" cy="164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A749A0E-66E0-41A0-80A7-E20EEB2A7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912" y="1535139"/>
            <a:ext cx="2594342" cy="159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E8C3B4-740B-4FC5-857A-54B055DF0E8A}"/>
              </a:ext>
            </a:extLst>
          </p:cNvPr>
          <p:cNvSpPr/>
          <p:nvPr/>
        </p:nvSpPr>
        <p:spPr>
          <a:xfrm>
            <a:off x="9279608" y="2887004"/>
            <a:ext cx="1175745" cy="223576"/>
          </a:xfrm>
          <a:prstGeom prst="rect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6EF8956-4CC6-49CB-B57C-1FF86A929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271" y="4789928"/>
            <a:ext cx="2480189" cy="121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F693E5B-046C-40AF-A783-9465B65C1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219" y="4611179"/>
            <a:ext cx="1256218" cy="3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7A2726AE-D285-40D4-9070-C95E37B1290D}"/>
              </a:ext>
            </a:extLst>
          </p:cNvPr>
          <p:cNvSpPr/>
          <p:nvPr/>
        </p:nvSpPr>
        <p:spPr>
          <a:xfrm>
            <a:off x="3099549" y="2023441"/>
            <a:ext cx="663191" cy="307777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741A7E6-7C85-47F3-A1B4-B1708CCA6438}"/>
              </a:ext>
            </a:extLst>
          </p:cNvPr>
          <p:cNvSpPr/>
          <p:nvPr/>
        </p:nvSpPr>
        <p:spPr>
          <a:xfrm>
            <a:off x="7172662" y="2023440"/>
            <a:ext cx="1478348" cy="307777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화살표: 굽음 25">
            <a:extLst>
              <a:ext uri="{FF2B5EF4-FFF2-40B4-BE49-F238E27FC236}">
                <a16:creationId xmlns:a16="http://schemas.microsoft.com/office/drawing/2014/main" id="{5425FCE6-77C4-4157-A9CA-E6AE29985194}"/>
              </a:ext>
            </a:extLst>
          </p:cNvPr>
          <p:cNvSpPr/>
          <p:nvPr/>
        </p:nvSpPr>
        <p:spPr>
          <a:xfrm rot="10800000">
            <a:off x="9368594" y="3491273"/>
            <a:ext cx="564899" cy="202502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58316EC0-1B38-457D-94B0-BAE2BE75DF52}"/>
              </a:ext>
            </a:extLst>
          </p:cNvPr>
          <p:cNvSpPr/>
          <p:nvPr/>
        </p:nvSpPr>
        <p:spPr>
          <a:xfrm rot="10800000">
            <a:off x="5166885" y="5242451"/>
            <a:ext cx="663191" cy="307777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05EA51-F705-4F83-BEA8-2DA4141DB924}"/>
              </a:ext>
            </a:extLst>
          </p:cNvPr>
          <p:cNvSpPr txBox="1"/>
          <p:nvPr/>
        </p:nvSpPr>
        <p:spPr>
          <a:xfrm>
            <a:off x="2959428" y="2386644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Anchor Box</a:t>
            </a:r>
          </a:p>
          <a:p>
            <a:pPr marL="171450" indent="-171450">
              <a:buFontTx/>
              <a:buChar char="-"/>
            </a:pPr>
            <a:r>
              <a:rPr lang="en-US" altLang="ko-KR" sz="11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Darknet19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EE839C-1274-487F-AB20-63A9161A12EA}"/>
              </a:ext>
            </a:extLst>
          </p:cNvPr>
          <p:cNvSpPr txBox="1"/>
          <p:nvPr/>
        </p:nvSpPr>
        <p:spPr>
          <a:xfrm>
            <a:off x="6888802" y="2344244"/>
            <a:ext cx="175240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Residual Block(Darknet53)</a:t>
            </a:r>
          </a:p>
          <a:p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Prediction across Scales</a:t>
            </a:r>
          </a:p>
          <a:p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Backbone – Neck – Head</a:t>
            </a:r>
          </a:p>
          <a:p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Architecture</a:t>
            </a:r>
          </a:p>
          <a:p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FPN(Neck)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39DD44-D87F-4C2F-8A48-1A4674729D71}"/>
              </a:ext>
            </a:extLst>
          </p:cNvPr>
          <p:cNvSpPr txBox="1"/>
          <p:nvPr/>
        </p:nvSpPr>
        <p:spPr>
          <a:xfrm>
            <a:off x="9997754" y="4072900"/>
            <a:ext cx="124264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Backbone : CSP</a:t>
            </a:r>
          </a:p>
          <a:p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Neck : SPP + PAN</a:t>
            </a:r>
          </a:p>
          <a:p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Head : SAM</a:t>
            </a:r>
          </a:p>
          <a:p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en-US" altLang="ko-KR" b="1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DropBlock</a:t>
            </a:r>
            <a:endParaRPr lang="en-US" altLang="ko-KR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Mish Activation</a:t>
            </a:r>
          </a:p>
        </p:txBody>
      </p:sp>
      <p:pic>
        <p:nvPicPr>
          <p:cNvPr id="39" name="Picture 8">
            <a:extLst>
              <a:ext uri="{FF2B5EF4-FFF2-40B4-BE49-F238E27FC236}">
                <a16:creationId xmlns:a16="http://schemas.microsoft.com/office/drawing/2014/main" id="{2BA983B6-A925-4547-889D-A65351821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454" y="5019042"/>
            <a:ext cx="2480189" cy="121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2FCCB75-42C6-4919-BF5C-D2D075645A0F}"/>
              </a:ext>
            </a:extLst>
          </p:cNvPr>
          <p:cNvSpPr txBox="1"/>
          <p:nvPr/>
        </p:nvSpPr>
        <p:spPr>
          <a:xfrm>
            <a:off x="4701179" y="5623998"/>
            <a:ext cx="16337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en-US" altLang="ko-KR" b="1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Pytorch</a:t>
            </a:r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Implementation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4AAD7E-B5FB-4D91-A65D-BEBFCE43B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324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-9967990" y="-8200105"/>
            <a:ext cx="24568893" cy="23225943"/>
            <a:chOff x="-17814132" y="-15617260"/>
            <a:chExt cx="44418093" cy="44418093"/>
          </a:xfrm>
        </p:grpSpPr>
        <p:grpSp>
          <p:nvGrpSpPr>
            <p:cNvPr id="5" name="Group"/>
            <p:cNvGrpSpPr/>
            <p:nvPr/>
          </p:nvGrpSpPr>
          <p:grpSpPr>
            <a:xfrm>
              <a:off x="-17814132" y="-15617260"/>
              <a:ext cx="44418093" cy="44418093"/>
              <a:chOff x="0" y="0"/>
              <a:chExt cx="40592573" cy="40592573"/>
            </a:xfrm>
          </p:grpSpPr>
          <p:grpSp>
            <p:nvGrpSpPr>
              <p:cNvPr id="6" name="Group"/>
              <p:cNvGrpSpPr/>
              <p:nvPr/>
            </p:nvGrpSpPr>
            <p:grpSpPr>
              <a:xfrm>
                <a:off x="0" y="0"/>
                <a:ext cx="40592574" cy="40592574"/>
                <a:chOff x="0" y="0"/>
                <a:chExt cx="40592573" cy="40592573"/>
              </a:xfrm>
            </p:grpSpPr>
            <p:sp>
              <p:nvSpPr>
                <p:cNvPr id="10" name="Circle"/>
                <p:cNvSpPr/>
                <p:nvPr/>
              </p:nvSpPr>
              <p:spPr>
                <a:xfrm>
                  <a:off x="11890523" y="11890523"/>
                  <a:ext cx="16811527" cy="1681152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1" name="Circle"/>
                <p:cNvSpPr/>
                <p:nvPr/>
              </p:nvSpPr>
              <p:spPr>
                <a:xfrm>
                  <a:off x="13583446" y="13583446"/>
                  <a:ext cx="13425681" cy="1342568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2329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2" name="Circle"/>
                <p:cNvSpPr/>
                <p:nvPr/>
              </p:nvSpPr>
              <p:spPr>
                <a:xfrm>
                  <a:off x="14985820" y="14985820"/>
                  <a:ext cx="10620934" cy="106209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4196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3" name="Circle"/>
                <p:cNvSpPr/>
                <p:nvPr/>
              </p:nvSpPr>
              <p:spPr>
                <a:xfrm>
                  <a:off x="16210929" y="16210928"/>
                  <a:ext cx="8170717" cy="817071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5584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4" name="Circle"/>
                <p:cNvSpPr/>
                <p:nvPr/>
              </p:nvSpPr>
              <p:spPr>
                <a:xfrm>
                  <a:off x="17235760" y="17235760"/>
                  <a:ext cx="6121056" cy="6121056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7708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5" name="Circle"/>
                <p:cNvSpPr/>
                <p:nvPr/>
              </p:nvSpPr>
              <p:spPr>
                <a:xfrm>
                  <a:off x="5426561" y="5426561"/>
                  <a:ext cx="29739451" cy="2973945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6" name="Circle"/>
                <p:cNvSpPr/>
                <p:nvPr/>
              </p:nvSpPr>
              <p:spPr>
                <a:xfrm>
                  <a:off x="2761064" y="2761064"/>
                  <a:ext cx="35070446" cy="3507044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956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7" name="Circle"/>
                <p:cNvSpPr/>
                <p:nvPr/>
              </p:nvSpPr>
              <p:spPr>
                <a:xfrm>
                  <a:off x="0" y="0"/>
                  <a:ext cx="40592574" cy="4059257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3601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8" name="Circle"/>
                <p:cNvSpPr/>
                <p:nvPr/>
              </p:nvSpPr>
              <p:spPr>
                <a:xfrm>
                  <a:off x="7901970" y="7901970"/>
                  <a:ext cx="24788634" cy="247886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614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sp>
            <p:nvSpPr>
              <p:cNvPr id="7" name="Circle"/>
              <p:cNvSpPr/>
              <p:nvPr/>
            </p:nvSpPr>
            <p:spPr>
              <a:xfrm>
                <a:off x="18400194" y="16429423"/>
                <a:ext cx="357636" cy="357635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24541519" y="17161053"/>
                <a:ext cx="250163" cy="250163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9" name="Circle"/>
              <p:cNvSpPr/>
              <p:nvPr/>
            </p:nvSpPr>
            <p:spPr>
              <a:xfrm>
                <a:off x="25108706" y="24529817"/>
                <a:ext cx="447760" cy="447760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9" name="Circle"/>
            <p:cNvSpPr/>
            <p:nvPr/>
          </p:nvSpPr>
          <p:spPr>
            <a:xfrm>
              <a:off x="1955196" y="4039457"/>
              <a:ext cx="4907534" cy="49075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0" name="Circle"/>
            <p:cNvSpPr/>
            <p:nvPr/>
          </p:nvSpPr>
          <p:spPr>
            <a:xfrm>
              <a:off x="7881497" y="7669848"/>
              <a:ext cx="3441875" cy="3441875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Circle"/>
            <p:cNvSpPr/>
            <p:nvPr/>
          </p:nvSpPr>
          <p:spPr>
            <a:xfrm>
              <a:off x="8994617" y="3740900"/>
              <a:ext cx="1968221" cy="196822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Circle"/>
            <p:cNvSpPr/>
            <p:nvPr/>
          </p:nvSpPr>
          <p:spPr>
            <a:xfrm>
              <a:off x="1356852" y="10108886"/>
              <a:ext cx="2573003" cy="2573003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3" name="Circle"/>
            <p:cNvSpPr/>
            <p:nvPr/>
          </p:nvSpPr>
          <p:spPr>
            <a:xfrm>
              <a:off x="3733182" y="1925373"/>
              <a:ext cx="1848610" cy="184861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Circle"/>
            <p:cNvSpPr/>
            <p:nvPr/>
          </p:nvSpPr>
          <p:spPr>
            <a:xfrm>
              <a:off x="6076724" y="-219106"/>
              <a:ext cx="3303426" cy="3303426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Circle"/>
            <p:cNvSpPr/>
            <p:nvPr/>
          </p:nvSpPr>
          <p:spPr>
            <a:xfrm>
              <a:off x="6076724" y="12120076"/>
              <a:ext cx="2498842" cy="249884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Circle"/>
            <p:cNvSpPr/>
            <p:nvPr/>
          </p:nvSpPr>
          <p:spPr>
            <a:xfrm>
              <a:off x="6265350" y="10317379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Circle"/>
            <p:cNvSpPr/>
            <p:nvPr/>
          </p:nvSpPr>
          <p:spPr>
            <a:xfrm>
              <a:off x="302406" y="1925373"/>
              <a:ext cx="510934" cy="5109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8" name="Circle"/>
            <p:cNvSpPr/>
            <p:nvPr/>
          </p:nvSpPr>
          <p:spPr>
            <a:xfrm>
              <a:off x="7161814" y="4844567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29" name="그림 개체 틀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5" r="5805"/>
            <a:stretch>
              <a:fillRect/>
            </a:stretch>
          </p:blipFill>
          <p:spPr>
            <a:xfrm>
              <a:off x="1356062" y="10074941"/>
              <a:ext cx="2573001" cy="2606948"/>
            </a:xfrm>
            <a:prstGeom prst="ellipse">
              <a:avLst/>
            </a:prstGeom>
          </p:spPr>
        </p:pic>
        <p:pic>
          <p:nvPicPr>
            <p:cNvPr id="30" name="그림 개체 틀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r="15544"/>
            <a:stretch>
              <a:fillRect/>
            </a:stretch>
          </p:blipFill>
          <p:spPr>
            <a:xfrm>
              <a:off x="6075417" y="-224676"/>
              <a:ext cx="3306924" cy="3302124"/>
            </a:xfrm>
            <a:prstGeom prst="ellipse">
              <a:avLst/>
            </a:prstGeom>
          </p:spPr>
        </p:pic>
        <p:pic>
          <p:nvPicPr>
            <p:cNvPr id="31" name="그림 개체 틀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>
              <a:fillRect/>
            </a:stretch>
          </p:blipFill>
          <p:spPr>
            <a:xfrm>
              <a:off x="7881938" y="7672388"/>
              <a:ext cx="3433017" cy="3433017"/>
            </a:xfrm>
            <a:prstGeom prst="ellipse">
              <a:avLst/>
            </a:prstGeom>
          </p:spPr>
        </p:pic>
        <p:sp>
          <p:nvSpPr>
            <p:cNvPr id="32" name="Circle"/>
            <p:cNvSpPr/>
            <p:nvPr/>
          </p:nvSpPr>
          <p:spPr>
            <a:xfrm>
              <a:off x="7885389" y="7668565"/>
              <a:ext cx="3441875" cy="3441875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Circle"/>
            <p:cNvSpPr/>
            <p:nvPr/>
          </p:nvSpPr>
          <p:spPr>
            <a:xfrm>
              <a:off x="6075417" y="-224676"/>
              <a:ext cx="3320171" cy="3330300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Circle"/>
            <p:cNvSpPr/>
            <p:nvPr/>
          </p:nvSpPr>
          <p:spPr>
            <a:xfrm>
              <a:off x="1356062" y="10074941"/>
              <a:ext cx="2573001" cy="2606948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Rectangle 3"/>
            <p:cNvSpPr>
              <a:spLocks/>
            </p:cNvSpPr>
            <p:nvPr/>
          </p:nvSpPr>
          <p:spPr bwMode="auto">
            <a:xfrm>
              <a:off x="13930297" y="5282973"/>
              <a:ext cx="7815650" cy="2079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r" eaLnBrk="1">
                <a:lnSpc>
                  <a:spcPct val="100000"/>
                </a:lnSpc>
                <a:defRPr/>
              </a:pPr>
              <a:r>
                <a:rPr lang="en-US" altLang="ko-KR" sz="3200" b="1" baseline="0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Object Detection Metrics</a:t>
              </a:r>
              <a:endParaRPr lang="ko-KR" altLang="en-US" sz="3200" b="1" baseline="0" dirty="0">
                <a:solidFill>
                  <a:srgbClr val="1454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55D8AEC7-3008-46AD-B596-52E5003037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4" r="1099"/>
          <a:stretch/>
        </p:blipFill>
        <p:spPr>
          <a:xfrm>
            <a:off x="1047746" y="2340418"/>
            <a:ext cx="3296604" cy="162925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2009A5F-78E0-463B-890B-2650BB4DE3F2}"/>
              </a:ext>
            </a:extLst>
          </p:cNvPr>
          <p:cNvSpPr txBox="1"/>
          <p:nvPr/>
        </p:nvSpPr>
        <p:spPr>
          <a:xfrm>
            <a:off x="9450847" y="5816147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Dahyun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Kim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5CE2B3-79C9-4CC8-B385-6F7E8769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884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FFBC2FE-F80F-402C-90A6-3C49C6203076}"/>
              </a:ext>
            </a:extLst>
          </p:cNvPr>
          <p:cNvGrpSpPr/>
          <p:nvPr/>
        </p:nvGrpSpPr>
        <p:grpSpPr>
          <a:xfrm>
            <a:off x="310332" y="222865"/>
            <a:ext cx="7455718" cy="908815"/>
            <a:chOff x="575803" y="482447"/>
            <a:chExt cx="11790780" cy="21754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0A0AC9-B62E-4410-BC0B-87921CAE9782}"/>
                </a:ext>
              </a:extLst>
            </p:cNvPr>
            <p:cNvSpPr txBox="1"/>
            <p:nvPr/>
          </p:nvSpPr>
          <p:spPr>
            <a:xfrm>
              <a:off x="575803" y="482447"/>
              <a:ext cx="11790780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Confusion Matrix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2CCB5C-A317-422A-9A9C-3D0CAC888D32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8" name="Picture 3" descr="C:\Users\admin\Desktop\1.PNG">
              <a:extLst>
                <a:ext uri="{FF2B5EF4-FFF2-40B4-BE49-F238E27FC236}">
                  <a16:creationId xmlns:a16="http://schemas.microsoft.com/office/drawing/2014/main" id="{3F74BCB5-5E49-4E7E-B92E-3CD734C8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1C1F002-1690-4BBB-9255-3940D0527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85B8719-9F7F-FFF9-49FA-8DFF863B9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760089"/>
              </p:ext>
            </p:extLst>
          </p:nvPr>
        </p:nvGraphicFramePr>
        <p:xfrm>
          <a:off x="3068328" y="1213145"/>
          <a:ext cx="6368281" cy="3135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84">
                  <a:extLst>
                    <a:ext uri="{9D8B030D-6E8A-4147-A177-3AD203B41FA5}">
                      <a16:colId xmlns:a16="http://schemas.microsoft.com/office/drawing/2014/main" val="3873166619"/>
                    </a:ext>
                  </a:extLst>
                </a:gridCol>
                <a:gridCol w="2093879">
                  <a:extLst>
                    <a:ext uri="{9D8B030D-6E8A-4147-A177-3AD203B41FA5}">
                      <a16:colId xmlns:a16="http://schemas.microsoft.com/office/drawing/2014/main" val="16796492"/>
                    </a:ext>
                  </a:extLst>
                </a:gridCol>
                <a:gridCol w="1543459">
                  <a:extLst>
                    <a:ext uri="{9D8B030D-6E8A-4147-A177-3AD203B41FA5}">
                      <a16:colId xmlns:a16="http://schemas.microsoft.com/office/drawing/2014/main" val="1811687297"/>
                    </a:ext>
                  </a:extLst>
                </a:gridCol>
                <a:gridCol w="1543459">
                  <a:extLst>
                    <a:ext uri="{9D8B030D-6E8A-4147-A177-3AD203B41FA5}">
                      <a16:colId xmlns:a16="http://schemas.microsoft.com/office/drawing/2014/main" val="3928633619"/>
                    </a:ext>
                  </a:extLst>
                </a:gridCol>
              </a:tblGrid>
              <a:tr h="41938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Predicted Value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779806"/>
                  </a:ext>
                </a:extLst>
              </a:tr>
              <a:tr h="78737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Actual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Positives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Negatives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111138"/>
                  </a:ext>
                </a:extLst>
              </a:tr>
              <a:tr h="9641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Positives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(True positive)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FN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(False Negative)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059814"/>
                  </a:ext>
                </a:extLst>
              </a:tr>
              <a:tr h="9641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Negatives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FP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(False Positive)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TN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(True Negative)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662408"/>
                  </a:ext>
                </a:extLst>
              </a:tr>
            </a:tbl>
          </a:graphicData>
        </a:graphic>
      </p:graphicFrame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7FEDCA39-B428-70D3-D8A0-E3E5BC1CE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226859"/>
              </p:ext>
            </p:extLst>
          </p:nvPr>
        </p:nvGraphicFramePr>
        <p:xfrm>
          <a:off x="99934" y="4594085"/>
          <a:ext cx="119921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7352">
                  <a:extLst>
                    <a:ext uri="{9D8B030D-6E8A-4147-A177-3AD203B41FA5}">
                      <a16:colId xmlns:a16="http://schemas.microsoft.com/office/drawing/2014/main" val="1017883250"/>
                    </a:ext>
                  </a:extLst>
                </a:gridCol>
                <a:gridCol w="776849">
                  <a:extLst>
                    <a:ext uri="{9D8B030D-6E8A-4147-A177-3AD203B41FA5}">
                      <a16:colId xmlns:a16="http://schemas.microsoft.com/office/drawing/2014/main" val="1444457573"/>
                    </a:ext>
                  </a:extLst>
                </a:gridCol>
                <a:gridCol w="760865">
                  <a:extLst>
                    <a:ext uri="{9D8B030D-6E8A-4147-A177-3AD203B41FA5}">
                      <a16:colId xmlns:a16="http://schemas.microsoft.com/office/drawing/2014/main" val="1747085047"/>
                    </a:ext>
                  </a:extLst>
                </a:gridCol>
                <a:gridCol w="4062783">
                  <a:extLst>
                    <a:ext uri="{9D8B030D-6E8A-4147-A177-3AD203B41FA5}">
                      <a16:colId xmlns:a16="http://schemas.microsoft.com/office/drawing/2014/main" val="791635173"/>
                    </a:ext>
                  </a:extLst>
                </a:gridCol>
                <a:gridCol w="1663064">
                  <a:extLst>
                    <a:ext uri="{9D8B030D-6E8A-4147-A177-3AD203B41FA5}">
                      <a16:colId xmlns:a16="http://schemas.microsoft.com/office/drawing/2014/main" val="3178551058"/>
                    </a:ext>
                  </a:extLst>
                </a:gridCol>
                <a:gridCol w="3361219">
                  <a:extLst>
                    <a:ext uri="{9D8B030D-6E8A-4147-A177-3AD203B41FA5}">
                      <a16:colId xmlns:a16="http://schemas.microsoft.com/office/drawing/2014/main" val="840397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실제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예측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판단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784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검출되어야 할 영역에 잘 검출됨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올바른 탐지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IoU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&gt;= Threshold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4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FP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음성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음성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객체가 없는 영역에 검출됨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오탐지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IoU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&lt;= Threshold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542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FN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음성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객체가 있는 영역에 검출이 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미탐지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GT 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에는 </a:t>
                      </a:r>
                      <a:r>
                        <a:rPr lang="en-US" altLang="ko-KR" b="0" dirty="0" err="1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Bbox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존재하나 </a:t>
                      </a:r>
                      <a:r>
                        <a:rPr lang="ko-KR" altLang="en-US" b="0" dirty="0" err="1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미탐지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9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TN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음성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음성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객체가 없는 영역에 검출이 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사용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5671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FFBC2FE-F80F-402C-90A6-3C49C6203076}"/>
              </a:ext>
            </a:extLst>
          </p:cNvPr>
          <p:cNvGrpSpPr/>
          <p:nvPr/>
        </p:nvGrpSpPr>
        <p:grpSpPr>
          <a:xfrm>
            <a:off x="310332" y="222865"/>
            <a:ext cx="7455718" cy="908815"/>
            <a:chOff x="575803" y="482447"/>
            <a:chExt cx="11790780" cy="21754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0A0AC9-B62E-4410-BC0B-87921CAE9782}"/>
                </a:ext>
              </a:extLst>
            </p:cNvPr>
            <p:cNvSpPr txBox="1"/>
            <p:nvPr/>
          </p:nvSpPr>
          <p:spPr>
            <a:xfrm>
              <a:off x="575803" y="482447"/>
              <a:ext cx="11790780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OD Metrics – Ground Truth &amp; Predict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2CCB5C-A317-422A-9A9C-3D0CAC888D32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8" name="Picture 3" descr="C:\Users\admin\Desktop\1.PNG">
              <a:extLst>
                <a:ext uri="{FF2B5EF4-FFF2-40B4-BE49-F238E27FC236}">
                  <a16:creationId xmlns:a16="http://schemas.microsoft.com/office/drawing/2014/main" id="{3F74BCB5-5E49-4E7E-B92E-3CD734C8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1C1F002-1690-4BBB-9255-3940D0527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36" name="그림 35" descr="사람, 실외, 그룹이(가) 표시된 사진&#10;&#10;자동 생성된 설명">
            <a:extLst>
              <a:ext uri="{FF2B5EF4-FFF2-40B4-BE49-F238E27FC236}">
                <a16:creationId xmlns:a16="http://schemas.microsoft.com/office/drawing/2014/main" id="{01D149FA-E431-1A01-4938-C2415748E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56" y="1399833"/>
            <a:ext cx="3959679" cy="5379999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AA8902-5027-C38B-3A51-46AB82B833B4}"/>
              </a:ext>
            </a:extLst>
          </p:cNvPr>
          <p:cNvSpPr/>
          <p:nvPr/>
        </p:nvSpPr>
        <p:spPr>
          <a:xfrm>
            <a:off x="2333053" y="1598387"/>
            <a:ext cx="1360714" cy="4822370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B321115-B502-AB8E-470A-3A1A65E75656}"/>
              </a:ext>
            </a:extLst>
          </p:cNvPr>
          <p:cNvSpPr/>
          <p:nvPr/>
        </p:nvSpPr>
        <p:spPr>
          <a:xfrm>
            <a:off x="3663921" y="2904671"/>
            <a:ext cx="1360714" cy="3516086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AC9C2AC-7045-84F5-8CFC-6E2561B0A7D4}"/>
              </a:ext>
            </a:extLst>
          </p:cNvPr>
          <p:cNvSpPr/>
          <p:nvPr/>
        </p:nvSpPr>
        <p:spPr>
          <a:xfrm>
            <a:off x="1429539" y="3361870"/>
            <a:ext cx="1082429" cy="2917185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FC37E0E-9B0E-C011-C972-B3C62707DF44}"/>
              </a:ext>
            </a:extLst>
          </p:cNvPr>
          <p:cNvSpPr/>
          <p:nvPr/>
        </p:nvSpPr>
        <p:spPr>
          <a:xfrm>
            <a:off x="3663921" y="2717800"/>
            <a:ext cx="870880" cy="186871"/>
          </a:xfrm>
          <a:prstGeom prst="rect">
            <a:avLst/>
          </a:prstGeom>
          <a:solidFill>
            <a:srgbClr val="FF7C80"/>
          </a:solidFill>
          <a:ln w="2222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Person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490B18E-0783-74EA-AF35-989D574FA0B4}"/>
              </a:ext>
            </a:extLst>
          </p:cNvPr>
          <p:cNvSpPr/>
          <p:nvPr/>
        </p:nvSpPr>
        <p:spPr>
          <a:xfrm>
            <a:off x="2333053" y="1421675"/>
            <a:ext cx="870880" cy="186871"/>
          </a:xfrm>
          <a:prstGeom prst="rect">
            <a:avLst/>
          </a:prstGeom>
          <a:solidFill>
            <a:srgbClr val="FF7C80"/>
          </a:solidFill>
          <a:ln w="2222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Person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4DE9099-2B30-701C-2A89-7992D43F1DB7}"/>
              </a:ext>
            </a:extLst>
          </p:cNvPr>
          <p:cNvSpPr/>
          <p:nvPr/>
        </p:nvSpPr>
        <p:spPr>
          <a:xfrm>
            <a:off x="1428395" y="3178173"/>
            <a:ext cx="870880" cy="186871"/>
          </a:xfrm>
          <a:prstGeom prst="rect">
            <a:avLst/>
          </a:prstGeom>
          <a:solidFill>
            <a:srgbClr val="FF7C80"/>
          </a:solidFill>
          <a:ln w="2222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Person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64CF529-5E9A-4311-75D1-398CA090CD04}"/>
              </a:ext>
            </a:extLst>
          </p:cNvPr>
          <p:cNvSpPr/>
          <p:nvPr/>
        </p:nvSpPr>
        <p:spPr>
          <a:xfrm>
            <a:off x="3867937" y="4009572"/>
            <a:ext cx="957943" cy="1191985"/>
          </a:xfrm>
          <a:prstGeom prst="rect">
            <a:avLst/>
          </a:prstGeom>
          <a:noFill/>
          <a:ln w="28575">
            <a:solidFill>
              <a:srgbClr val="31E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D0E3C1D-8D73-053F-65EB-66B8F88CAC6C}"/>
              </a:ext>
            </a:extLst>
          </p:cNvPr>
          <p:cNvSpPr/>
          <p:nvPr/>
        </p:nvSpPr>
        <p:spPr>
          <a:xfrm>
            <a:off x="1441830" y="4559300"/>
            <a:ext cx="1360714" cy="1004026"/>
          </a:xfrm>
          <a:prstGeom prst="rect">
            <a:avLst/>
          </a:prstGeom>
          <a:noFill/>
          <a:ln w="28575">
            <a:solidFill>
              <a:srgbClr val="31E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5A24B7-010D-A0D5-18E4-0CB6208ED194}"/>
              </a:ext>
            </a:extLst>
          </p:cNvPr>
          <p:cNvSpPr/>
          <p:nvPr/>
        </p:nvSpPr>
        <p:spPr>
          <a:xfrm>
            <a:off x="1428395" y="4372429"/>
            <a:ext cx="1360714" cy="186871"/>
          </a:xfrm>
          <a:prstGeom prst="rect">
            <a:avLst/>
          </a:prstGeom>
          <a:solidFill>
            <a:srgbClr val="31EAFD"/>
          </a:solidFill>
          <a:ln w="22225">
            <a:solidFill>
              <a:srgbClr val="31E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Tennis Racket</a:t>
            </a:r>
            <a:endParaRPr lang="ko-KR" altLang="en-US" sz="1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CF944DD-5A56-6036-9FCF-6CCD9F465380}"/>
              </a:ext>
            </a:extLst>
          </p:cNvPr>
          <p:cNvSpPr/>
          <p:nvPr/>
        </p:nvSpPr>
        <p:spPr>
          <a:xfrm>
            <a:off x="3865262" y="3822701"/>
            <a:ext cx="1360714" cy="186871"/>
          </a:xfrm>
          <a:prstGeom prst="rect">
            <a:avLst/>
          </a:prstGeom>
          <a:solidFill>
            <a:srgbClr val="31EAFD"/>
          </a:solidFill>
          <a:ln w="22225">
            <a:solidFill>
              <a:srgbClr val="31E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Tennis Racket</a:t>
            </a:r>
            <a:endParaRPr lang="ko-KR" altLang="en-US" sz="1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2" name="그림 61" descr="사람, 실외, 그룹이(가) 표시된 사진&#10;&#10;자동 생성된 설명">
            <a:extLst>
              <a:ext uri="{FF2B5EF4-FFF2-40B4-BE49-F238E27FC236}">
                <a16:creationId xmlns:a16="http://schemas.microsoft.com/office/drawing/2014/main" id="{53207177-24B9-8D65-314C-94E004D50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074" y="1399833"/>
            <a:ext cx="3959679" cy="5379999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A5BF20DC-2484-B386-3B4D-77B8AA557BB4}"/>
              </a:ext>
            </a:extLst>
          </p:cNvPr>
          <p:cNvSpPr/>
          <p:nvPr/>
        </p:nvSpPr>
        <p:spPr>
          <a:xfrm>
            <a:off x="8417171" y="1598387"/>
            <a:ext cx="1539629" cy="4822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2F89A02-EBAC-3137-D901-97D8B8B66409}"/>
              </a:ext>
            </a:extLst>
          </p:cNvPr>
          <p:cNvSpPr/>
          <p:nvPr/>
        </p:nvSpPr>
        <p:spPr>
          <a:xfrm>
            <a:off x="9748039" y="2904671"/>
            <a:ext cx="1172101" cy="35160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86735FC-FEBB-A1CD-B300-D8327C408088}"/>
              </a:ext>
            </a:extLst>
          </p:cNvPr>
          <p:cNvSpPr/>
          <p:nvPr/>
        </p:nvSpPr>
        <p:spPr>
          <a:xfrm>
            <a:off x="7513657" y="3361870"/>
            <a:ext cx="1356990" cy="2917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AA3F043-9BF8-7161-45FF-45CA77D36BDD}"/>
              </a:ext>
            </a:extLst>
          </p:cNvPr>
          <p:cNvSpPr/>
          <p:nvPr/>
        </p:nvSpPr>
        <p:spPr>
          <a:xfrm>
            <a:off x="9748039" y="2717800"/>
            <a:ext cx="870880" cy="186871"/>
          </a:xfrm>
          <a:prstGeom prst="rect">
            <a:avLst/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Person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184B737-AB09-82FB-124D-639DF1AF1CEA}"/>
              </a:ext>
            </a:extLst>
          </p:cNvPr>
          <p:cNvSpPr/>
          <p:nvPr/>
        </p:nvSpPr>
        <p:spPr>
          <a:xfrm>
            <a:off x="8417171" y="1421675"/>
            <a:ext cx="870880" cy="186871"/>
          </a:xfrm>
          <a:prstGeom prst="rect">
            <a:avLst/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Person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F92096A-D508-436E-18EF-34798CBA1D89}"/>
              </a:ext>
            </a:extLst>
          </p:cNvPr>
          <p:cNvSpPr/>
          <p:nvPr/>
        </p:nvSpPr>
        <p:spPr>
          <a:xfrm>
            <a:off x="7417571" y="1443886"/>
            <a:ext cx="870880" cy="186871"/>
          </a:xfrm>
          <a:prstGeom prst="rect">
            <a:avLst/>
          </a:prstGeom>
          <a:solidFill>
            <a:srgbClr val="70AD47"/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Car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7C718D5-CA95-8ACD-E4E4-22EB712C4A04}"/>
              </a:ext>
            </a:extLst>
          </p:cNvPr>
          <p:cNvSpPr/>
          <p:nvPr/>
        </p:nvSpPr>
        <p:spPr>
          <a:xfrm>
            <a:off x="9852211" y="4009572"/>
            <a:ext cx="1079559" cy="119198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5063A70-DFE8-540E-3342-7F22392996E9}"/>
              </a:ext>
            </a:extLst>
          </p:cNvPr>
          <p:cNvSpPr/>
          <p:nvPr/>
        </p:nvSpPr>
        <p:spPr>
          <a:xfrm>
            <a:off x="7636328" y="4021681"/>
            <a:ext cx="1005167" cy="225737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1FEE062-7482-0D08-61FC-C3FAA5A4E883}"/>
              </a:ext>
            </a:extLst>
          </p:cNvPr>
          <p:cNvSpPr/>
          <p:nvPr/>
        </p:nvSpPr>
        <p:spPr>
          <a:xfrm>
            <a:off x="7636328" y="3827780"/>
            <a:ext cx="1360714" cy="186871"/>
          </a:xfrm>
          <a:prstGeom prst="rect">
            <a:avLst/>
          </a:prstGeom>
          <a:solidFill>
            <a:srgbClr val="0070C0"/>
          </a:solidFill>
          <a:ln w="222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Tennis Racket</a:t>
            </a:r>
            <a:endParaRPr lang="ko-KR" altLang="en-US" sz="1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4FF4398-3951-DECD-902E-E37D3BF37D79}"/>
              </a:ext>
            </a:extLst>
          </p:cNvPr>
          <p:cNvSpPr/>
          <p:nvPr/>
        </p:nvSpPr>
        <p:spPr>
          <a:xfrm>
            <a:off x="9861330" y="3822701"/>
            <a:ext cx="1360714" cy="186871"/>
          </a:xfrm>
          <a:prstGeom prst="rect">
            <a:avLst/>
          </a:prstGeom>
          <a:solidFill>
            <a:srgbClr val="0070C0"/>
          </a:solidFill>
          <a:ln w="222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Tennis Racket</a:t>
            </a:r>
            <a:endParaRPr lang="ko-KR" altLang="en-US" sz="1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05E7B8F-791E-F276-9AE5-12AF1E6F783D}"/>
              </a:ext>
            </a:extLst>
          </p:cNvPr>
          <p:cNvSpPr txBox="1"/>
          <p:nvPr/>
        </p:nvSpPr>
        <p:spPr>
          <a:xfrm>
            <a:off x="2111921" y="994229"/>
            <a:ext cx="216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Ground Truth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4C085E-E9D7-23D8-C1FA-9C3E9FD4606F}"/>
              </a:ext>
            </a:extLst>
          </p:cNvPr>
          <p:cNvSpPr txBox="1"/>
          <p:nvPr/>
        </p:nvSpPr>
        <p:spPr>
          <a:xfrm>
            <a:off x="8617322" y="991111"/>
            <a:ext cx="1259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Predict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DB1C91-61BD-C58F-F973-17286107D41D}"/>
              </a:ext>
            </a:extLst>
          </p:cNvPr>
          <p:cNvSpPr/>
          <p:nvPr/>
        </p:nvSpPr>
        <p:spPr>
          <a:xfrm>
            <a:off x="7414592" y="1608546"/>
            <a:ext cx="351458" cy="36773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1CE5E1A-36FA-7D4A-7639-9223E23928D5}"/>
              </a:ext>
            </a:extLst>
          </p:cNvPr>
          <p:cNvSpPr/>
          <p:nvPr/>
        </p:nvSpPr>
        <p:spPr>
          <a:xfrm>
            <a:off x="7766049" y="4606844"/>
            <a:ext cx="979617" cy="79339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AD83752-32DE-40FD-632E-7AB33B5B0497}"/>
              </a:ext>
            </a:extLst>
          </p:cNvPr>
          <p:cNvSpPr/>
          <p:nvPr/>
        </p:nvSpPr>
        <p:spPr>
          <a:xfrm>
            <a:off x="7764412" y="4423373"/>
            <a:ext cx="1360714" cy="186871"/>
          </a:xfrm>
          <a:prstGeom prst="rect">
            <a:avLst/>
          </a:prstGeom>
          <a:solidFill>
            <a:srgbClr val="0070C0"/>
          </a:solidFill>
          <a:ln w="222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Tennis Racket</a:t>
            </a:r>
            <a:endParaRPr lang="ko-KR" altLang="en-US" sz="1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B63753-61FB-0C02-E74A-3BFEA4D5CF20}"/>
              </a:ext>
            </a:extLst>
          </p:cNvPr>
          <p:cNvSpPr/>
          <p:nvPr/>
        </p:nvSpPr>
        <p:spPr>
          <a:xfrm>
            <a:off x="7513657" y="3174999"/>
            <a:ext cx="870880" cy="186871"/>
          </a:xfrm>
          <a:prstGeom prst="rect">
            <a:avLst/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Person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340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FFBC2FE-F80F-402C-90A6-3C49C6203076}"/>
              </a:ext>
            </a:extLst>
          </p:cNvPr>
          <p:cNvGrpSpPr/>
          <p:nvPr/>
        </p:nvGrpSpPr>
        <p:grpSpPr>
          <a:xfrm>
            <a:off x="310331" y="222865"/>
            <a:ext cx="9000817" cy="908815"/>
            <a:chOff x="575801" y="482447"/>
            <a:chExt cx="14234263" cy="21754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0A0AC9-B62E-4410-BC0B-87921CAE9782}"/>
                </a:ext>
              </a:extLst>
            </p:cNvPr>
            <p:cNvSpPr txBox="1"/>
            <p:nvPr/>
          </p:nvSpPr>
          <p:spPr>
            <a:xfrm>
              <a:off x="575801" y="482447"/>
              <a:ext cx="14234263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Counting TP/FP per Object (Person Class)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2CCB5C-A317-422A-9A9C-3D0CAC888D32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8" name="Picture 3" descr="C:\Users\admin\Desktop\1.PNG">
              <a:extLst>
                <a:ext uri="{FF2B5EF4-FFF2-40B4-BE49-F238E27FC236}">
                  <a16:creationId xmlns:a16="http://schemas.microsoft.com/office/drawing/2014/main" id="{3F74BCB5-5E49-4E7E-B92E-3CD734C8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1C1F002-1690-4BBB-9255-3940D0527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EFC197A-BFFF-401D-20A8-7F7122DEE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31" y="1922704"/>
            <a:ext cx="3664278" cy="4712431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F5D0EBF-2A47-B516-6E5E-662301FBF9A3}"/>
              </a:ext>
            </a:extLst>
          </p:cNvPr>
          <p:cNvCxnSpPr/>
          <p:nvPr/>
        </p:nvCxnSpPr>
        <p:spPr>
          <a:xfrm>
            <a:off x="186812" y="1375899"/>
            <a:ext cx="334960" cy="0"/>
          </a:xfrm>
          <a:prstGeom prst="line">
            <a:avLst/>
          </a:prstGeom>
          <a:ln w="28575">
            <a:solidFill>
              <a:srgbClr val="FF7C8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B57A359-E937-A415-4241-521400573019}"/>
              </a:ext>
            </a:extLst>
          </p:cNvPr>
          <p:cNvSpPr txBox="1"/>
          <p:nvPr/>
        </p:nvSpPr>
        <p:spPr>
          <a:xfrm>
            <a:off x="559612" y="1195895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GT Person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BA7E74F-F99B-F872-9F45-6AA6F99CBF6D}"/>
              </a:ext>
            </a:extLst>
          </p:cNvPr>
          <p:cNvCxnSpPr/>
          <p:nvPr/>
        </p:nvCxnSpPr>
        <p:spPr>
          <a:xfrm>
            <a:off x="186812" y="1691765"/>
            <a:ext cx="334960" cy="0"/>
          </a:xfrm>
          <a:prstGeom prst="line">
            <a:avLst/>
          </a:prstGeom>
          <a:ln w="28575">
            <a:solidFill>
              <a:srgbClr val="31ED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4D2C55D-BC92-E3C8-14A3-D3BFB9BD4F1B}"/>
              </a:ext>
            </a:extLst>
          </p:cNvPr>
          <p:cNvSpPr txBox="1"/>
          <p:nvPr/>
        </p:nvSpPr>
        <p:spPr>
          <a:xfrm>
            <a:off x="537273" y="1509207"/>
            <a:ext cx="1865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GT Tennis Racket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FFA2BD6-349E-AFBA-A4FA-2A93698BE389}"/>
              </a:ext>
            </a:extLst>
          </p:cNvPr>
          <p:cNvCxnSpPr/>
          <p:nvPr/>
        </p:nvCxnSpPr>
        <p:spPr>
          <a:xfrm>
            <a:off x="2349908" y="1375899"/>
            <a:ext cx="334960" cy="0"/>
          </a:xfrm>
          <a:prstGeom prst="line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5B5B481-1250-D592-5E76-206FC9AB3C0F}"/>
              </a:ext>
            </a:extLst>
          </p:cNvPr>
          <p:cNvSpPr txBox="1"/>
          <p:nvPr/>
        </p:nvSpPr>
        <p:spPr>
          <a:xfrm>
            <a:off x="2655650" y="1195895"/>
            <a:ext cx="1647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Predict Person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2FE00AE-5844-C014-74B7-085EBC33A732}"/>
              </a:ext>
            </a:extLst>
          </p:cNvPr>
          <p:cNvCxnSpPr/>
          <p:nvPr/>
        </p:nvCxnSpPr>
        <p:spPr>
          <a:xfrm>
            <a:off x="2349908" y="1691765"/>
            <a:ext cx="334960" cy="0"/>
          </a:xfrm>
          <a:prstGeom prst="line">
            <a:avLst/>
          </a:prstGeom>
          <a:ln w="28575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AE4D35-F989-D8CD-2593-3345E61EE59C}"/>
              </a:ext>
            </a:extLst>
          </p:cNvPr>
          <p:cNvSpPr txBox="1"/>
          <p:nvPr/>
        </p:nvSpPr>
        <p:spPr>
          <a:xfrm>
            <a:off x="2635356" y="1509207"/>
            <a:ext cx="2321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Predict Tennis Racket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DBC769C-DF7F-1797-D638-0CBDF3F06BFE}"/>
              </a:ext>
            </a:extLst>
          </p:cNvPr>
          <p:cNvSpPr/>
          <p:nvPr/>
        </p:nvSpPr>
        <p:spPr>
          <a:xfrm>
            <a:off x="589242" y="3723803"/>
            <a:ext cx="1130046" cy="25196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6AD53C3-CFB9-AC8A-DE8A-7DE9E9FFE8EB}"/>
              </a:ext>
            </a:extLst>
          </p:cNvPr>
          <p:cNvSpPr/>
          <p:nvPr/>
        </p:nvSpPr>
        <p:spPr>
          <a:xfrm>
            <a:off x="586073" y="3723803"/>
            <a:ext cx="801825" cy="180681"/>
          </a:xfrm>
          <a:prstGeom prst="rect">
            <a:avLst/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Person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A16F74B-4A64-841B-41B7-17914C037C87}"/>
              </a:ext>
            </a:extLst>
          </p:cNvPr>
          <p:cNvSpPr/>
          <p:nvPr/>
        </p:nvSpPr>
        <p:spPr>
          <a:xfrm>
            <a:off x="4452645" y="2179461"/>
            <a:ext cx="1843549" cy="657658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모든 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GT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Bbox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 </a:t>
            </a:r>
            <a:r>
              <a:rPr lang="en-US" altLang="ko-KR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IoU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계산</a:t>
            </a: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77548316-2F09-817D-BA72-8CB69FDCCEC4}"/>
              </a:ext>
            </a:extLst>
          </p:cNvPr>
          <p:cNvSpPr/>
          <p:nvPr/>
        </p:nvSpPr>
        <p:spPr>
          <a:xfrm>
            <a:off x="3935279" y="2334138"/>
            <a:ext cx="401505" cy="338554"/>
          </a:xfrm>
          <a:prstGeom prst="rightArrow">
            <a:avLst/>
          </a:prstGeom>
          <a:solidFill>
            <a:srgbClr val="2F5597"/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46" name="표 46">
            <a:extLst>
              <a:ext uri="{FF2B5EF4-FFF2-40B4-BE49-F238E27FC236}">
                <a16:creationId xmlns:a16="http://schemas.microsoft.com/office/drawing/2014/main" id="{D1A75FE2-A305-A44D-58BF-2826B4E0A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655616"/>
              </p:ext>
            </p:extLst>
          </p:nvPr>
        </p:nvGraphicFramePr>
        <p:xfrm>
          <a:off x="6917958" y="1131207"/>
          <a:ext cx="39211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093">
                  <a:extLst>
                    <a:ext uri="{9D8B030D-6E8A-4147-A177-3AD203B41FA5}">
                      <a16:colId xmlns:a16="http://schemas.microsoft.com/office/drawing/2014/main" val="3636141438"/>
                    </a:ext>
                  </a:extLst>
                </a:gridCol>
                <a:gridCol w="1628955">
                  <a:extLst>
                    <a:ext uri="{9D8B030D-6E8A-4147-A177-3AD203B41FA5}">
                      <a16:colId xmlns:a16="http://schemas.microsoft.com/office/drawing/2014/main" val="1300533207"/>
                    </a:ext>
                  </a:extLst>
                </a:gridCol>
                <a:gridCol w="1120000">
                  <a:extLst>
                    <a:ext uri="{9D8B030D-6E8A-4147-A177-3AD203B41FA5}">
                      <a16:colId xmlns:a16="http://schemas.microsoft.com/office/drawing/2014/main" val="4231063145"/>
                    </a:ext>
                  </a:extLst>
                </a:gridCol>
                <a:gridCol w="639097">
                  <a:extLst>
                    <a:ext uri="{9D8B030D-6E8A-4147-A177-3AD203B41FA5}">
                      <a16:colId xmlns:a16="http://schemas.microsoft.com/office/drawing/2014/main" val="2070622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GT 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Pd Class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IoU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306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 </a:t>
                      </a:r>
                      <a:endParaRPr lang="ko-KR" altLang="en-US" sz="1600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0.89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81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0.15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62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2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 Racket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0.3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31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 Racket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774281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E72A1398-4CC0-529F-E5F1-319039E514AD}"/>
              </a:ext>
            </a:extLst>
          </p:cNvPr>
          <p:cNvSpPr/>
          <p:nvPr/>
        </p:nvSpPr>
        <p:spPr>
          <a:xfrm>
            <a:off x="625991" y="3131791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EB32531-C1FC-8872-F973-356AF0BA627C}"/>
              </a:ext>
            </a:extLst>
          </p:cNvPr>
          <p:cNvSpPr/>
          <p:nvPr/>
        </p:nvSpPr>
        <p:spPr>
          <a:xfrm>
            <a:off x="2053980" y="1938667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F59015-5B01-28E5-3E91-080DF020DDDC}"/>
              </a:ext>
            </a:extLst>
          </p:cNvPr>
          <p:cNvSpPr/>
          <p:nvPr/>
        </p:nvSpPr>
        <p:spPr>
          <a:xfrm>
            <a:off x="3194522" y="3013542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9813B81-3FFE-A3B1-12BD-646A88D638E5}"/>
              </a:ext>
            </a:extLst>
          </p:cNvPr>
          <p:cNvSpPr/>
          <p:nvPr/>
        </p:nvSpPr>
        <p:spPr>
          <a:xfrm>
            <a:off x="964336" y="4686829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C6C906F-F9E8-F4F1-EB07-63DF60A243F9}"/>
              </a:ext>
            </a:extLst>
          </p:cNvPr>
          <p:cNvSpPr/>
          <p:nvPr/>
        </p:nvSpPr>
        <p:spPr>
          <a:xfrm>
            <a:off x="3030944" y="4254227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C077CD3B-F742-8771-307B-BA08D5472743}"/>
              </a:ext>
            </a:extLst>
          </p:cNvPr>
          <p:cNvSpPr/>
          <p:nvPr/>
        </p:nvSpPr>
        <p:spPr>
          <a:xfrm>
            <a:off x="6412055" y="2320263"/>
            <a:ext cx="401505" cy="338554"/>
          </a:xfrm>
          <a:prstGeom prst="rightArrow">
            <a:avLst/>
          </a:prstGeom>
          <a:solidFill>
            <a:srgbClr val="2F5597"/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93124DF-58EA-E9AB-80AD-BF76FFF1043B}"/>
              </a:ext>
            </a:extLst>
          </p:cNvPr>
          <p:cNvSpPr/>
          <p:nvPr/>
        </p:nvSpPr>
        <p:spPr>
          <a:xfrm>
            <a:off x="6917958" y="1509207"/>
            <a:ext cx="3921145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21502E8D-FF49-CC7A-6E07-AEA5C925A96B}"/>
              </a:ext>
            </a:extLst>
          </p:cNvPr>
          <p:cNvSpPr/>
          <p:nvPr/>
        </p:nvSpPr>
        <p:spPr>
          <a:xfrm>
            <a:off x="6460863" y="3938341"/>
            <a:ext cx="2674374" cy="240573"/>
          </a:xfrm>
          <a:prstGeom prst="downArrow">
            <a:avLst/>
          </a:prstGeom>
          <a:solidFill>
            <a:srgbClr val="2F5597"/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5" name="표 55">
            <a:extLst>
              <a:ext uri="{FF2B5EF4-FFF2-40B4-BE49-F238E27FC236}">
                <a16:creationId xmlns:a16="http://schemas.microsoft.com/office/drawing/2014/main" id="{D43B674A-54E3-D958-0747-90E91236E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205364"/>
              </p:ext>
            </p:extLst>
          </p:nvPr>
        </p:nvGraphicFramePr>
        <p:xfrm>
          <a:off x="3909895" y="4893781"/>
          <a:ext cx="808546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944">
                  <a:extLst>
                    <a:ext uri="{9D8B030D-6E8A-4147-A177-3AD203B41FA5}">
                      <a16:colId xmlns:a16="http://schemas.microsoft.com/office/drawing/2014/main" val="3105482593"/>
                    </a:ext>
                  </a:extLst>
                </a:gridCol>
                <a:gridCol w="1986116">
                  <a:extLst>
                    <a:ext uri="{9D8B030D-6E8A-4147-A177-3AD203B41FA5}">
                      <a16:colId xmlns:a16="http://schemas.microsoft.com/office/drawing/2014/main" val="1535185189"/>
                    </a:ext>
                  </a:extLst>
                </a:gridCol>
                <a:gridCol w="1533832">
                  <a:extLst>
                    <a:ext uri="{9D8B030D-6E8A-4147-A177-3AD203B41FA5}">
                      <a16:colId xmlns:a16="http://schemas.microsoft.com/office/drawing/2014/main" val="920796398"/>
                    </a:ext>
                  </a:extLst>
                </a:gridCol>
                <a:gridCol w="776748">
                  <a:extLst>
                    <a:ext uri="{9D8B030D-6E8A-4147-A177-3AD203B41FA5}">
                      <a16:colId xmlns:a16="http://schemas.microsoft.com/office/drawing/2014/main" val="1308053743"/>
                    </a:ext>
                  </a:extLst>
                </a:gridCol>
                <a:gridCol w="993059">
                  <a:extLst>
                    <a:ext uri="{9D8B030D-6E8A-4147-A177-3AD203B41FA5}">
                      <a16:colId xmlns:a16="http://schemas.microsoft.com/office/drawing/2014/main" val="573148722"/>
                    </a:ext>
                  </a:extLst>
                </a:gridCol>
                <a:gridCol w="1091381">
                  <a:extLst>
                    <a:ext uri="{9D8B030D-6E8A-4147-A177-3AD203B41FA5}">
                      <a16:colId xmlns:a16="http://schemas.microsoft.com/office/drawing/2014/main" val="1029638395"/>
                    </a:ext>
                  </a:extLst>
                </a:gridCol>
                <a:gridCol w="1091381">
                  <a:extLst>
                    <a:ext uri="{9D8B030D-6E8A-4147-A177-3AD203B41FA5}">
                      <a16:colId xmlns:a16="http://schemas.microsoft.com/office/drawing/2014/main" val="1327381068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 Class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35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Predicted Class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Confidence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IoU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TP/FP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 TP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 FP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7592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0.89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0.89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980746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319AD9-7B74-3525-EB2E-DC6DA807B0EB}"/>
              </a:ext>
            </a:extLst>
          </p:cNvPr>
          <p:cNvSpPr/>
          <p:nvPr/>
        </p:nvSpPr>
        <p:spPr>
          <a:xfrm>
            <a:off x="10963534" y="1927572"/>
            <a:ext cx="1170039" cy="406566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IoU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&gt;=0.5</a:t>
            </a:r>
            <a:endParaRPr lang="ko-KR" altLang="en-US" sz="16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9CD982CE-38E8-B492-8EB8-117C87BFDBAC}"/>
              </a:ext>
            </a:extLst>
          </p:cNvPr>
          <p:cNvCxnSpPr>
            <a:stCxn id="53" idx="3"/>
            <a:endCxn id="56" idx="0"/>
          </p:cNvCxnSpPr>
          <p:nvPr/>
        </p:nvCxnSpPr>
        <p:spPr>
          <a:xfrm>
            <a:off x="10839103" y="1678484"/>
            <a:ext cx="709451" cy="249088"/>
          </a:xfrm>
          <a:prstGeom prst="bentConnector2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B8A0E099-B50B-E1F2-883A-C07F15F4CDD9}"/>
              </a:ext>
            </a:extLst>
          </p:cNvPr>
          <p:cNvCxnSpPr>
            <a:cxnSpLocks/>
            <a:stCxn id="56" idx="2"/>
            <a:endCxn id="13" idx="0"/>
          </p:cNvCxnSpPr>
          <p:nvPr/>
        </p:nvCxnSpPr>
        <p:spPr>
          <a:xfrm rot="5400000">
            <a:off x="10427027" y="2599935"/>
            <a:ext cx="1387325" cy="855730"/>
          </a:xfrm>
          <a:prstGeom prst="bentConnector3">
            <a:avLst>
              <a:gd name="adj1" fmla="val 74607"/>
            </a:avLst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660B30-B674-91FC-029C-7F0E9329F15A}"/>
              </a:ext>
            </a:extLst>
          </p:cNvPr>
          <p:cNvSpPr/>
          <p:nvPr/>
        </p:nvSpPr>
        <p:spPr>
          <a:xfrm>
            <a:off x="9390291" y="3721463"/>
            <a:ext cx="2605065" cy="406566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GT Class == Pd Class</a:t>
            </a:r>
            <a:endParaRPr lang="ko-KR" altLang="en-US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7B7137B-D084-6A1B-7761-08EA69F06529}"/>
              </a:ext>
            </a:extLst>
          </p:cNvPr>
          <p:cNvCxnSpPr>
            <a:cxnSpLocks/>
          </p:cNvCxnSpPr>
          <p:nvPr/>
        </p:nvCxnSpPr>
        <p:spPr>
          <a:xfrm rot="5400000">
            <a:off x="9202604" y="4236573"/>
            <a:ext cx="1598764" cy="1381676"/>
          </a:xfrm>
          <a:prstGeom prst="bentConnector3">
            <a:avLst>
              <a:gd name="adj1" fmla="val 50000"/>
            </a:avLst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671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FFBC2FE-F80F-402C-90A6-3C49C6203076}"/>
              </a:ext>
            </a:extLst>
          </p:cNvPr>
          <p:cNvGrpSpPr/>
          <p:nvPr/>
        </p:nvGrpSpPr>
        <p:grpSpPr>
          <a:xfrm>
            <a:off x="310331" y="222865"/>
            <a:ext cx="9000817" cy="908815"/>
            <a:chOff x="575801" y="482447"/>
            <a:chExt cx="14234263" cy="21754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0A0AC9-B62E-4410-BC0B-87921CAE9782}"/>
                </a:ext>
              </a:extLst>
            </p:cNvPr>
            <p:cNvSpPr txBox="1"/>
            <p:nvPr/>
          </p:nvSpPr>
          <p:spPr>
            <a:xfrm>
              <a:off x="575801" y="482447"/>
              <a:ext cx="14234263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Counting TP/FP per Object (Person Class)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2CCB5C-A317-422A-9A9C-3D0CAC888D32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8" name="Picture 3" descr="C:\Users\admin\Desktop\1.PNG">
              <a:extLst>
                <a:ext uri="{FF2B5EF4-FFF2-40B4-BE49-F238E27FC236}">
                  <a16:creationId xmlns:a16="http://schemas.microsoft.com/office/drawing/2014/main" id="{3F74BCB5-5E49-4E7E-B92E-3CD734C8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1C1F002-1690-4BBB-9255-3940D0527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EFC197A-BFFF-401D-20A8-7F7122DEE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31" y="1922704"/>
            <a:ext cx="3664278" cy="4712431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F5D0EBF-2A47-B516-6E5E-662301FBF9A3}"/>
              </a:ext>
            </a:extLst>
          </p:cNvPr>
          <p:cNvCxnSpPr/>
          <p:nvPr/>
        </p:nvCxnSpPr>
        <p:spPr>
          <a:xfrm>
            <a:off x="186812" y="1375899"/>
            <a:ext cx="334960" cy="0"/>
          </a:xfrm>
          <a:prstGeom prst="line">
            <a:avLst/>
          </a:prstGeom>
          <a:ln w="28575">
            <a:solidFill>
              <a:srgbClr val="FF7C8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B57A359-E937-A415-4241-521400573019}"/>
              </a:ext>
            </a:extLst>
          </p:cNvPr>
          <p:cNvSpPr txBox="1"/>
          <p:nvPr/>
        </p:nvSpPr>
        <p:spPr>
          <a:xfrm>
            <a:off x="559612" y="1195895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GT Person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BA7E74F-F99B-F872-9F45-6AA6F99CBF6D}"/>
              </a:ext>
            </a:extLst>
          </p:cNvPr>
          <p:cNvCxnSpPr/>
          <p:nvPr/>
        </p:nvCxnSpPr>
        <p:spPr>
          <a:xfrm>
            <a:off x="186812" y="1691765"/>
            <a:ext cx="334960" cy="0"/>
          </a:xfrm>
          <a:prstGeom prst="line">
            <a:avLst/>
          </a:prstGeom>
          <a:ln w="28575">
            <a:solidFill>
              <a:srgbClr val="31ED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4D2C55D-BC92-E3C8-14A3-D3BFB9BD4F1B}"/>
              </a:ext>
            </a:extLst>
          </p:cNvPr>
          <p:cNvSpPr txBox="1"/>
          <p:nvPr/>
        </p:nvSpPr>
        <p:spPr>
          <a:xfrm>
            <a:off x="537273" y="1509207"/>
            <a:ext cx="1865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GT Tennis Racket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FFA2BD6-349E-AFBA-A4FA-2A93698BE389}"/>
              </a:ext>
            </a:extLst>
          </p:cNvPr>
          <p:cNvCxnSpPr/>
          <p:nvPr/>
        </p:nvCxnSpPr>
        <p:spPr>
          <a:xfrm>
            <a:off x="2349908" y="1375899"/>
            <a:ext cx="334960" cy="0"/>
          </a:xfrm>
          <a:prstGeom prst="line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5B5B481-1250-D592-5E76-206FC9AB3C0F}"/>
              </a:ext>
            </a:extLst>
          </p:cNvPr>
          <p:cNvSpPr txBox="1"/>
          <p:nvPr/>
        </p:nvSpPr>
        <p:spPr>
          <a:xfrm>
            <a:off x="2655650" y="1195895"/>
            <a:ext cx="1647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Predict Person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2FE00AE-5844-C014-74B7-085EBC33A732}"/>
              </a:ext>
            </a:extLst>
          </p:cNvPr>
          <p:cNvCxnSpPr/>
          <p:nvPr/>
        </p:nvCxnSpPr>
        <p:spPr>
          <a:xfrm>
            <a:off x="2349908" y="1691765"/>
            <a:ext cx="334960" cy="0"/>
          </a:xfrm>
          <a:prstGeom prst="line">
            <a:avLst/>
          </a:prstGeom>
          <a:ln w="28575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AE4D35-F989-D8CD-2593-3345E61EE59C}"/>
              </a:ext>
            </a:extLst>
          </p:cNvPr>
          <p:cNvSpPr txBox="1"/>
          <p:nvPr/>
        </p:nvSpPr>
        <p:spPr>
          <a:xfrm>
            <a:off x="2635356" y="1509207"/>
            <a:ext cx="2321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Predict Tennis Racket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DBC769C-DF7F-1797-D638-0CBDF3F06BFE}"/>
              </a:ext>
            </a:extLst>
          </p:cNvPr>
          <p:cNvSpPr/>
          <p:nvPr/>
        </p:nvSpPr>
        <p:spPr>
          <a:xfrm>
            <a:off x="1334187" y="2088473"/>
            <a:ext cx="1300128" cy="4223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6AD53C3-CFB9-AC8A-DE8A-7DE9E9FFE8EB}"/>
              </a:ext>
            </a:extLst>
          </p:cNvPr>
          <p:cNvSpPr/>
          <p:nvPr/>
        </p:nvSpPr>
        <p:spPr>
          <a:xfrm>
            <a:off x="1325032" y="2124441"/>
            <a:ext cx="801825" cy="180681"/>
          </a:xfrm>
          <a:prstGeom prst="rect">
            <a:avLst/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Person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A16F74B-4A64-841B-41B7-17914C037C87}"/>
              </a:ext>
            </a:extLst>
          </p:cNvPr>
          <p:cNvSpPr/>
          <p:nvPr/>
        </p:nvSpPr>
        <p:spPr>
          <a:xfrm>
            <a:off x="4452645" y="2179461"/>
            <a:ext cx="1843549" cy="657658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모든 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GT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Bbox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 </a:t>
            </a:r>
            <a:r>
              <a:rPr lang="en-US" altLang="ko-KR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IoU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계산</a:t>
            </a: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77548316-2F09-817D-BA72-8CB69FDCCEC4}"/>
              </a:ext>
            </a:extLst>
          </p:cNvPr>
          <p:cNvSpPr/>
          <p:nvPr/>
        </p:nvSpPr>
        <p:spPr>
          <a:xfrm>
            <a:off x="3935279" y="2334138"/>
            <a:ext cx="401505" cy="338554"/>
          </a:xfrm>
          <a:prstGeom prst="rightArrow">
            <a:avLst/>
          </a:prstGeom>
          <a:solidFill>
            <a:srgbClr val="2F5597"/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46" name="표 46">
            <a:extLst>
              <a:ext uri="{FF2B5EF4-FFF2-40B4-BE49-F238E27FC236}">
                <a16:creationId xmlns:a16="http://schemas.microsoft.com/office/drawing/2014/main" id="{D1A75FE2-A305-A44D-58BF-2826B4E0A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318856"/>
              </p:ext>
            </p:extLst>
          </p:nvPr>
        </p:nvGraphicFramePr>
        <p:xfrm>
          <a:off x="6917958" y="1131207"/>
          <a:ext cx="39211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093">
                  <a:extLst>
                    <a:ext uri="{9D8B030D-6E8A-4147-A177-3AD203B41FA5}">
                      <a16:colId xmlns:a16="http://schemas.microsoft.com/office/drawing/2014/main" val="3636141438"/>
                    </a:ext>
                  </a:extLst>
                </a:gridCol>
                <a:gridCol w="1628955">
                  <a:extLst>
                    <a:ext uri="{9D8B030D-6E8A-4147-A177-3AD203B41FA5}">
                      <a16:colId xmlns:a16="http://schemas.microsoft.com/office/drawing/2014/main" val="1300533207"/>
                    </a:ext>
                  </a:extLst>
                </a:gridCol>
                <a:gridCol w="1120000">
                  <a:extLst>
                    <a:ext uri="{9D8B030D-6E8A-4147-A177-3AD203B41FA5}">
                      <a16:colId xmlns:a16="http://schemas.microsoft.com/office/drawing/2014/main" val="4231063145"/>
                    </a:ext>
                  </a:extLst>
                </a:gridCol>
                <a:gridCol w="639097">
                  <a:extLst>
                    <a:ext uri="{9D8B030D-6E8A-4147-A177-3AD203B41FA5}">
                      <a16:colId xmlns:a16="http://schemas.microsoft.com/office/drawing/2014/main" val="2070622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GT 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Pd Class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IoU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306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 </a:t>
                      </a:r>
                      <a:endParaRPr lang="ko-KR" altLang="en-US" sz="1600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0.23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81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0.85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62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0.05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2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 Racket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0.21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31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 Racket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774281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E72A1398-4CC0-529F-E5F1-319039E514AD}"/>
              </a:ext>
            </a:extLst>
          </p:cNvPr>
          <p:cNvSpPr/>
          <p:nvPr/>
        </p:nvSpPr>
        <p:spPr>
          <a:xfrm>
            <a:off x="625991" y="3131791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EB32531-C1FC-8872-F973-356AF0BA627C}"/>
              </a:ext>
            </a:extLst>
          </p:cNvPr>
          <p:cNvSpPr/>
          <p:nvPr/>
        </p:nvSpPr>
        <p:spPr>
          <a:xfrm>
            <a:off x="2175829" y="1952541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F59015-5B01-28E5-3E91-080DF020DDDC}"/>
              </a:ext>
            </a:extLst>
          </p:cNvPr>
          <p:cNvSpPr/>
          <p:nvPr/>
        </p:nvSpPr>
        <p:spPr>
          <a:xfrm>
            <a:off x="3194522" y="3013542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9813B81-3FFE-A3B1-12BD-646A88D638E5}"/>
              </a:ext>
            </a:extLst>
          </p:cNvPr>
          <p:cNvSpPr/>
          <p:nvPr/>
        </p:nvSpPr>
        <p:spPr>
          <a:xfrm>
            <a:off x="964336" y="4686829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C6C906F-F9E8-F4F1-EB07-63DF60A243F9}"/>
              </a:ext>
            </a:extLst>
          </p:cNvPr>
          <p:cNvSpPr/>
          <p:nvPr/>
        </p:nvSpPr>
        <p:spPr>
          <a:xfrm>
            <a:off x="3030944" y="4254227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C077CD3B-F742-8771-307B-BA08D5472743}"/>
              </a:ext>
            </a:extLst>
          </p:cNvPr>
          <p:cNvSpPr/>
          <p:nvPr/>
        </p:nvSpPr>
        <p:spPr>
          <a:xfrm>
            <a:off x="6412055" y="2320263"/>
            <a:ext cx="401505" cy="338554"/>
          </a:xfrm>
          <a:prstGeom prst="rightArrow">
            <a:avLst/>
          </a:prstGeom>
          <a:solidFill>
            <a:srgbClr val="2F5597"/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93124DF-58EA-E9AB-80AD-BF76FFF1043B}"/>
              </a:ext>
            </a:extLst>
          </p:cNvPr>
          <p:cNvSpPr/>
          <p:nvPr/>
        </p:nvSpPr>
        <p:spPr>
          <a:xfrm>
            <a:off x="6917958" y="1905173"/>
            <a:ext cx="3921145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21502E8D-FF49-CC7A-6E07-AEA5C925A96B}"/>
              </a:ext>
            </a:extLst>
          </p:cNvPr>
          <p:cNvSpPr/>
          <p:nvPr/>
        </p:nvSpPr>
        <p:spPr>
          <a:xfrm>
            <a:off x="6460863" y="3938341"/>
            <a:ext cx="2674374" cy="240573"/>
          </a:xfrm>
          <a:prstGeom prst="downArrow">
            <a:avLst/>
          </a:prstGeom>
          <a:solidFill>
            <a:srgbClr val="2F5597"/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5" name="표 55">
            <a:extLst>
              <a:ext uri="{FF2B5EF4-FFF2-40B4-BE49-F238E27FC236}">
                <a16:creationId xmlns:a16="http://schemas.microsoft.com/office/drawing/2014/main" id="{D43B674A-54E3-D958-0747-90E91236E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863870"/>
              </p:ext>
            </p:extLst>
          </p:nvPr>
        </p:nvGraphicFramePr>
        <p:xfrm>
          <a:off x="3909895" y="4759669"/>
          <a:ext cx="80854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944">
                  <a:extLst>
                    <a:ext uri="{9D8B030D-6E8A-4147-A177-3AD203B41FA5}">
                      <a16:colId xmlns:a16="http://schemas.microsoft.com/office/drawing/2014/main" val="3105482593"/>
                    </a:ext>
                  </a:extLst>
                </a:gridCol>
                <a:gridCol w="1986116">
                  <a:extLst>
                    <a:ext uri="{9D8B030D-6E8A-4147-A177-3AD203B41FA5}">
                      <a16:colId xmlns:a16="http://schemas.microsoft.com/office/drawing/2014/main" val="1535185189"/>
                    </a:ext>
                  </a:extLst>
                </a:gridCol>
                <a:gridCol w="1533832">
                  <a:extLst>
                    <a:ext uri="{9D8B030D-6E8A-4147-A177-3AD203B41FA5}">
                      <a16:colId xmlns:a16="http://schemas.microsoft.com/office/drawing/2014/main" val="920796398"/>
                    </a:ext>
                  </a:extLst>
                </a:gridCol>
                <a:gridCol w="776748">
                  <a:extLst>
                    <a:ext uri="{9D8B030D-6E8A-4147-A177-3AD203B41FA5}">
                      <a16:colId xmlns:a16="http://schemas.microsoft.com/office/drawing/2014/main" val="1308053743"/>
                    </a:ext>
                  </a:extLst>
                </a:gridCol>
                <a:gridCol w="993059">
                  <a:extLst>
                    <a:ext uri="{9D8B030D-6E8A-4147-A177-3AD203B41FA5}">
                      <a16:colId xmlns:a16="http://schemas.microsoft.com/office/drawing/2014/main" val="573148722"/>
                    </a:ext>
                  </a:extLst>
                </a:gridCol>
                <a:gridCol w="1091381">
                  <a:extLst>
                    <a:ext uri="{9D8B030D-6E8A-4147-A177-3AD203B41FA5}">
                      <a16:colId xmlns:a16="http://schemas.microsoft.com/office/drawing/2014/main" val="1029638395"/>
                    </a:ext>
                  </a:extLst>
                </a:gridCol>
                <a:gridCol w="1091381">
                  <a:extLst>
                    <a:ext uri="{9D8B030D-6E8A-4147-A177-3AD203B41FA5}">
                      <a16:colId xmlns:a16="http://schemas.microsoft.com/office/drawing/2014/main" val="1327381068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 Class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35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Predicted Class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Confidence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IoU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TP/FP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 TP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 FP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7592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0.89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0.89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97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0.85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0.89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1235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319AD9-7B74-3525-EB2E-DC6DA807B0EB}"/>
              </a:ext>
            </a:extLst>
          </p:cNvPr>
          <p:cNvSpPr/>
          <p:nvPr/>
        </p:nvSpPr>
        <p:spPr>
          <a:xfrm>
            <a:off x="10963534" y="2430553"/>
            <a:ext cx="1170039" cy="406566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IoU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&gt;=0.5</a:t>
            </a:r>
            <a:endParaRPr lang="ko-KR" altLang="en-US" sz="16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9CD982CE-38E8-B492-8EB8-117C87BFDBAC}"/>
              </a:ext>
            </a:extLst>
          </p:cNvPr>
          <p:cNvCxnSpPr>
            <a:stCxn id="53" idx="3"/>
            <a:endCxn id="56" idx="0"/>
          </p:cNvCxnSpPr>
          <p:nvPr/>
        </p:nvCxnSpPr>
        <p:spPr>
          <a:xfrm>
            <a:off x="10839103" y="2074450"/>
            <a:ext cx="709451" cy="356103"/>
          </a:xfrm>
          <a:prstGeom prst="bentConnector2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25661454-7DE1-8A95-6810-733BD994EAA9}"/>
              </a:ext>
            </a:extLst>
          </p:cNvPr>
          <p:cNvCxnSpPr>
            <a:cxnSpLocks/>
            <a:stCxn id="56" idx="2"/>
            <a:endCxn id="41" idx="0"/>
          </p:cNvCxnSpPr>
          <p:nvPr/>
        </p:nvCxnSpPr>
        <p:spPr>
          <a:xfrm rot="5400000">
            <a:off x="10678517" y="2851426"/>
            <a:ext cx="884344" cy="855730"/>
          </a:xfrm>
          <a:prstGeom prst="bentConnector3">
            <a:avLst>
              <a:gd name="adj1" fmla="val 65565"/>
            </a:avLst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328C5BF-7C03-261D-C9C6-B3FACA95CDBC}"/>
              </a:ext>
            </a:extLst>
          </p:cNvPr>
          <p:cNvSpPr/>
          <p:nvPr/>
        </p:nvSpPr>
        <p:spPr>
          <a:xfrm>
            <a:off x="9390291" y="3721463"/>
            <a:ext cx="2605065" cy="406566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GT Class == Pd Class</a:t>
            </a:r>
            <a:endParaRPr lang="ko-KR" altLang="en-US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7E489E2-B75D-FC80-D271-1935346C00A0}"/>
              </a:ext>
            </a:extLst>
          </p:cNvPr>
          <p:cNvCxnSpPr>
            <a:cxnSpLocks/>
            <a:stCxn id="41" idx="2"/>
          </p:cNvCxnSpPr>
          <p:nvPr/>
        </p:nvCxnSpPr>
        <p:spPr>
          <a:xfrm rot="5400000">
            <a:off x="9076994" y="4362183"/>
            <a:ext cx="1849984" cy="1381676"/>
          </a:xfrm>
          <a:prstGeom prst="bentConnector3">
            <a:avLst>
              <a:gd name="adj1" fmla="val 25552"/>
            </a:avLst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1610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FFBC2FE-F80F-402C-90A6-3C49C6203076}"/>
              </a:ext>
            </a:extLst>
          </p:cNvPr>
          <p:cNvGrpSpPr/>
          <p:nvPr/>
        </p:nvGrpSpPr>
        <p:grpSpPr>
          <a:xfrm>
            <a:off x="310331" y="222865"/>
            <a:ext cx="9000817" cy="908815"/>
            <a:chOff x="575801" y="482447"/>
            <a:chExt cx="14234263" cy="21754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0A0AC9-B62E-4410-BC0B-87921CAE9782}"/>
                </a:ext>
              </a:extLst>
            </p:cNvPr>
            <p:cNvSpPr txBox="1"/>
            <p:nvPr/>
          </p:nvSpPr>
          <p:spPr>
            <a:xfrm>
              <a:off x="575801" y="482447"/>
              <a:ext cx="14234263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Counting TP/FP per Object (Person Class)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2CCB5C-A317-422A-9A9C-3D0CAC888D32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8" name="Picture 3" descr="C:\Users\admin\Desktop\1.PNG">
              <a:extLst>
                <a:ext uri="{FF2B5EF4-FFF2-40B4-BE49-F238E27FC236}">
                  <a16:creationId xmlns:a16="http://schemas.microsoft.com/office/drawing/2014/main" id="{3F74BCB5-5E49-4E7E-B92E-3CD734C8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1C1F002-1690-4BBB-9255-3940D0527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EFC197A-BFFF-401D-20A8-7F7122DEE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31" y="1922704"/>
            <a:ext cx="3664278" cy="4712431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F5D0EBF-2A47-B516-6E5E-662301FBF9A3}"/>
              </a:ext>
            </a:extLst>
          </p:cNvPr>
          <p:cNvCxnSpPr/>
          <p:nvPr/>
        </p:nvCxnSpPr>
        <p:spPr>
          <a:xfrm>
            <a:off x="186812" y="1375899"/>
            <a:ext cx="334960" cy="0"/>
          </a:xfrm>
          <a:prstGeom prst="line">
            <a:avLst/>
          </a:prstGeom>
          <a:ln w="28575">
            <a:solidFill>
              <a:srgbClr val="FF7C8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B57A359-E937-A415-4241-521400573019}"/>
              </a:ext>
            </a:extLst>
          </p:cNvPr>
          <p:cNvSpPr txBox="1"/>
          <p:nvPr/>
        </p:nvSpPr>
        <p:spPr>
          <a:xfrm>
            <a:off x="559612" y="1195895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GT Person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BA7E74F-F99B-F872-9F45-6AA6F99CBF6D}"/>
              </a:ext>
            </a:extLst>
          </p:cNvPr>
          <p:cNvCxnSpPr/>
          <p:nvPr/>
        </p:nvCxnSpPr>
        <p:spPr>
          <a:xfrm>
            <a:off x="186812" y="1691765"/>
            <a:ext cx="334960" cy="0"/>
          </a:xfrm>
          <a:prstGeom prst="line">
            <a:avLst/>
          </a:prstGeom>
          <a:ln w="28575">
            <a:solidFill>
              <a:srgbClr val="31ED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4D2C55D-BC92-E3C8-14A3-D3BFB9BD4F1B}"/>
              </a:ext>
            </a:extLst>
          </p:cNvPr>
          <p:cNvSpPr txBox="1"/>
          <p:nvPr/>
        </p:nvSpPr>
        <p:spPr>
          <a:xfrm>
            <a:off x="537273" y="1509207"/>
            <a:ext cx="1865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GT Tennis Racket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FFA2BD6-349E-AFBA-A4FA-2A93698BE389}"/>
              </a:ext>
            </a:extLst>
          </p:cNvPr>
          <p:cNvCxnSpPr/>
          <p:nvPr/>
        </p:nvCxnSpPr>
        <p:spPr>
          <a:xfrm>
            <a:off x="2349908" y="1375899"/>
            <a:ext cx="334960" cy="0"/>
          </a:xfrm>
          <a:prstGeom prst="line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5B5B481-1250-D592-5E76-206FC9AB3C0F}"/>
              </a:ext>
            </a:extLst>
          </p:cNvPr>
          <p:cNvSpPr txBox="1"/>
          <p:nvPr/>
        </p:nvSpPr>
        <p:spPr>
          <a:xfrm>
            <a:off x="2655650" y="1195895"/>
            <a:ext cx="1647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Predict Person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2FE00AE-5844-C014-74B7-085EBC33A732}"/>
              </a:ext>
            </a:extLst>
          </p:cNvPr>
          <p:cNvCxnSpPr/>
          <p:nvPr/>
        </p:nvCxnSpPr>
        <p:spPr>
          <a:xfrm>
            <a:off x="2349908" y="1691765"/>
            <a:ext cx="334960" cy="0"/>
          </a:xfrm>
          <a:prstGeom prst="line">
            <a:avLst/>
          </a:prstGeom>
          <a:ln w="28575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AE4D35-F989-D8CD-2593-3345E61EE59C}"/>
              </a:ext>
            </a:extLst>
          </p:cNvPr>
          <p:cNvSpPr txBox="1"/>
          <p:nvPr/>
        </p:nvSpPr>
        <p:spPr>
          <a:xfrm>
            <a:off x="2635356" y="1509207"/>
            <a:ext cx="2321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Predict Tennis Racket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DBC769C-DF7F-1797-D638-0CBDF3F06BFE}"/>
              </a:ext>
            </a:extLst>
          </p:cNvPr>
          <p:cNvSpPr/>
          <p:nvPr/>
        </p:nvSpPr>
        <p:spPr>
          <a:xfrm>
            <a:off x="2605986" y="3356247"/>
            <a:ext cx="1082100" cy="29560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6AD53C3-CFB9-AC8A-DE8A-7DE9E9FFE8EB}"/>
              </a:ext>
            </a:extLst>
          </p:cNvPr>
          <p:cNvSpPr/>
          <p:nvPr/>
        </p:nvSpPr>
        <p:spPr>
          <a:xfrm>
            <a:off x="2628610" y="3379740"/>
            <a:ext cx="801825" cy="180681"/>
          </a:xfrm>
          <a:prstGeom prst="rect">
            <a:avLst/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Person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A16F74B-4A64-841B-41B7-17914C037C87}"/>
              </a:ext>
            </a:extLst>
          </p:cNvPr>
          <p:cNvSpPr/>
          <p:nvPr/>
        </p:nvSpPr>
        <p:spPr>
          <a:xfrm>
            <a:off x="4452645" y="2179461"/>
            <a:ext cx="1843549" cy="657658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모든 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GT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Bbox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 </a:t>
            </a:r>
            <a:r>
              <a:rPr lang="en-US" altLang="ko-KR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IoU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계산</a:t>
            </a: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77548316-2F09-817D-BA72-8CB69FDCCEC4}"/>
              </a:ext>
            </a:extLst>
          </p:cNvPr>
          <p:cNvSpPr/>
          <p:nvPr/>
        </p:nvSpPr>
        <p:spPr>
          <a:xfrm>
            <a:off x="3935279" y="2334138"/>
            <a:ext cx="401505" cy="338554"/>
          </a:xfrm>
          <a:prstGeom prst="rightArrow">
            <a:avLst/>
          </a:prstGeom>
          <a:solidFill>
            <a:srgbClr val="2F5597"/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46" name="표 46">
            <a:extLst>
              <a:ext uri="{FF2B5EF4-FFF2-40B4-BE49-F238E27FC236}">
                <a16:creationId xmlns:a16="http://schemas.microsoft.com/office/drawing/2014/main" id="{D1A75FE2-A305-A44D-58BF-2826B4E0A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802580"/>
              </p:ext>
            </p:extLst>
          </p:nvPr>
        </p:nvGraphicFramePr>
        <p:xfrm>
          <a:off x="6917958" y="1131207"/>
          <a:ext cx="39211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093">
                  <a:extLst>
                    <a:ext uri="{9D8B030D-6E8A-4147-A177-3AD203B41FA5}">
                      <a16:colId xmlns:a16="http://schemas.microsoft.com/office/drawing/2014/main" val="3636141438"/>
                    </a:ext>
                  </a:extLst>
                </a:gridCol>
                <a:gridCol w="1628955">
                  <a:extLst>
                    <a:ext uri="{9D8B030D-6E8A-4147-A177-3AD203B41FA5}">
                      <a16:colId xmlns:a16="http://schemas.microsoft.com/office/drawing/2014/main" val="1300533207"/>
                    </a:ext>
                  </a:extLst>
                </a:gridCol>
                <a:gridCol w="1120000">
                  <a:extLst>
                    <a:ext uri="{9D8B030D-6E8A-4147-A177-3AD203B41FA5}">
                      <a16:colId xmlns:a16="http://schemas.microsoft.com/office/drawing/2014/main" val="4231063145"/>
                    </a:ext>
                  </a:extLst>
                </a:gridCol>
                <a:gridCol w="639097">
                  <a:extLst>
                    <a:ext uri="{9D8B030D-6E8A-4147-A177-3AD203B41FA5}">
                      <a16:colId xmlns:a16="http://schemas.microsoft.com/office/drawing/2014/main" val="2070622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GT 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Pd Class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IoU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306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 </a:t>
                      </a:r>
                      <a:endParaRPr lang="ko-KR" altLang="en-US" sz="1600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81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0.01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62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0.78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2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 Racket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31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 Racket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0.25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774281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E72A1398-4CC0-529F-E5F1-319039E514AD}"/>
              </a:ext>
            </a:extLst>
          </p:cNvPr>
          <p:cNvSpPr/>
          <p:nvPr/>
        </p:nvSpPr>
        <p:spPr>
          <a:xfrm>
            <a:off x="625991" y="3131791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EB32531-C1FC-8872-F973-356AF0BA627C}"/>
              </a:ext>
            </a:extLst>
          </p:cNvPr>
          <p:cNvSpPr/>
          <p:nvPr/>
        </p:nvSpPr>
        <p:spPr>
          <a:xfrm>
            <a:off x="2175829" y="1952541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F59015-5B01-28E5-3E91-080DF020DDDC}"/>
              </a:ext>
            </a:extLst>
          </p:cNvPr>
          <p:cNvSpPr/>
          <p:nvPr/>
        </p:nvSpPr>
        <p:spPr>
          <a:xfrm>
            <a:off x="3194522" y="3013542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9813B81-3FFE-A3B1-12BD-646A88D638E5}"/>
              </a:ext>
            </a:extLst>
          </p:cNvPr>
          <p:cNvSpPr/>
          <p:nvPr/>
        </p:nvSpPr>
        <p:spPr>
          <a:xfrm>
            <a:off x="964336" y="4686829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C6C906F-F9E8-F4F1-EB07-63DF60A243F9}"/>
              </a:ext>
            </a:extLst>
          </p:cNvPr>
          <p:cNvSpPr/>
          <p:nvPr/>
        </p:nvSpPr>
        <p:spPr>
          <a:xfrm>
            <a:off x="3030944" y="4254227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C077CD3B-F742-8771-307B-BA08D5472743}"/>
              </a:ext>
            </a:extLst>
          </p:cNvPr>
          <p:cNvSpPr/>
          <p:nvPr/>
        </p:nvSpPr>
        <p:spPr>
          <a:xfrm>
            <a:off x="6412055" y="2320263"/>
            <a:ext cx="401505" cy="338554"/>
          </a:xfrm>
          <a:prstGeom prst="rightArrow">
            <a:avLst/>
          </a:prstGeom>
          <a:solidFill>
            <a:srgbClr val="2F5597"/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93124DF-58EA-E9AB-80AD-BF76FFF1043B}"/>
              </a:ext>
            </a:extLst>
          </p:cNvPr>
          <p:cNvSpPr/>
          <p:nvPr/>
        </p:nvSpPr>
        <p:spPr>
          <a:xfrm>
            <a:off x="6917958" y="2256996"/>
            <a:ext cx="3921145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21502E8D-FF49-CC7A-6E07-AEA5C925A96B}"/>
              </a:ext>
            </a:extLst>
          </p:cNvPr>
          <p:cNvSpPr/>
          <p:nvPr/>
        </p:nvSpPr>
        <p:spPr>
          <a:xfrm>
            <a:off x="6460863" y="3938341"/>
            <a:ext cx="2674374" cy="240573"/>
          </a:xfrm>
          <a:prstGeom prst="downArrow">
            <a:avLst/>
          </a:prstGeom>
          <a:solidFill>
            <a:srgbClr val="2F5597"/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5" name="표 55">
            <a:extLst>
              <a:ext uri="{FF2B5EF4-FFF2-40B4-BE49-F238E27FC236}">
                <a16:creationId xmlns:a16="http://schemas.microsoft.com/office/drawing/2014/main" id="{D43B674A-54E3-D958-0747-90E91236E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7140"/>
              </p:ext>
            </p:extLst>
          </p:nvPr>
        </p:nvGraphicFramePr>
        <p:xfrm>
          <a:off x="3909895" y="4723452"/>
          <a:ext cx="808546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944">
                  <a:extLst>
                    <a:ext uri="{9D8B030D-6E8A-4147-A177-3AD203B41FA5}">
                      <a16:colId xmlns:a16="http://schemas.microsoft.com/office/drawing/2014/main" val="3105482593"/>
                    </a:ext>
                  </a:extLst>
                </a:gridCol>
                <a:gridCol w="1986116">
                  <a:extLst>
                    <a:ext uri="{9D8B030D-6E8A-4147-A177-3AD203B41FA5}">
                      <a16:colId xmlns:a16="http://schemas.microsoft.com/office/drawing/2014/main" val="1535185189"/>
                    </a:ext>
                  </a:extLst>
                </a:gridCol>
                <a:gridCol w="1533832">
                  <a:extLst>
                    <a:ext uri="{9D8B030D-6E8A-4147-A177-3AD203B41FA5}">
                      <a16:colId xmlns:a16="http://schemas.microsoft.com/office/drawing/2014/main" val="920796398"/>
                    </a:ext>
                  </a:extLst>
                </a:gridCol>
                <a:gridCol w="776748">
                  <a:extLst>
                    <a:ext uri="{9D8B030D-6E8A-4147-A177-3AD203B41FA5}">
                      <a16:colId xmlns:a16="http://schemas.microsoft.com/office/drawing/2014/main" val="1308053743"/>
                    </a:ext>
                  </a:extLst>
                </a:gridCol>
                <a:gridCol w="993059">
                  <a:extLst>
                    <a:ext uri="{9D8B030D-6E8A-4147-A177-3AD203B41FA5}">
                      <a16:colId xmlns:a16="http://schemas.microsoft.com/office/drawing/2014/main" val="573148722"/>
                    </a:ext>
                  </a:extLst>
                </a:gridCol>
                <a:gridCol w="1091381">
                  <a:extLst>
                    <a:ext uri="{9D8B030D-6E8A-4147-A177-3AD203B41FA5}">
                      <a16:colId xmlns:a16="http://schemas.microsoft.com/office/drawing/2014/main" val="1029638395"/>
                    </a:ext>
                  </a:extLst>
                </a:gridCol>
                <a:gridCol w="1091381">
                  <a:extLst>
                    <a:ext uri="{9D8B030D-6E8A-4147-A177-3AD203B41FA5}">
                      <a16:colId xmlns:a16="http://schemas.microsoft.com/office/drawing/2014/main" val="1327381068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 Class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35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Predicted Class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Confidence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IoU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TP/FP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 TP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 FP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7592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0.89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0.89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183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0.85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0.89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5684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0.56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0.78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8095494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319AD9-7B74-3525-EB2E-DC6DA807B0EB}"/>
              </a:ext>
            </a:extLst>
          </p:cNvPr>
          <p:cNvSpPr/>
          <p:nvPr/>
        </p:nvSpPr>
        <p:spPr>
          <a:xfrm>
            <a:off x="10963534" y="2725225"/>
            <a:ext cx="1170039" cy="406566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IoU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&gt;=0.5</a:t>
            </a:r>
            <a:endParaRPr lang="ko-KR" altLang="en-US" sz="16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9CD982CE-38E8-B492-8EB8-117C87BFDBAC}"/>
              </a:ext>
            </a:extLst>
          </p:cNvPr>
          <p:cNvCxnSpPr>
            <a:stCxn id="53" idx="3"/>
            <a:endCxn id="56" idx="0"/>
          </p:cNvCxnSpPr>
          <p:nvPr/>
        </p:nvCxnSpPr>
        <p:spPr>
          <a:xfrm>
            <a:off x="10839103" y="2426273"/>
            <a:ext cx="709451" cy="298952"/>
          </a:xfrm>
          <a:prstGeom prst="bentConnector2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25661454-7DE1-8A95-6810-733BD994EAA9}"/>
              </a:ext>
            </a:extLst>
          </p:cNvPr>
          <p:cNvCxnSpPr>
            <a:cxnSpLocks/>
            <a:stCxn id="56" idx="2"/>
            <a:endCxn id="41" idx="0"/>
          </p:cNvCxnSpPr>
          <p:nvPr/>
        </p:nvCxnSpPr>
        <p:spPr>
          <a:xfrm rot="5400000">
            <a:off x="10825853" y="2998762"/>
            <a:ext cx="589672" cy="855730"/>
          </a:xfrm>
          <a:prstGeom prst="bentConnector3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6FD89F0-F18F-2E15-0CFF-29A69773C9E8}"/>
              </a:ext>
            </a:extLst>
          </p:cNvPr>
          <p:cNvSpPr/>
          <p:nvPr/>
        </p:nvSpPr>
        <p:spPr>
          <a:xfrm>
            <a:off x="9390291" y="3721463"/>
            <a:ext cx="2605065" cy="406566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GT Class == Pd Class</a:t>
            </a:r>
            <a:endParaRPr lang="ko-KR" altLang="en-US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7E064F1C-3BF4-C0B2-FB05-88D7D494A955}"/>
              </a:ext>
            </a:extLst>
          </p:cNvPr>
          <p:cNvCxnSpPr>
            <a:cxnSpLocks/>
            <a:stCxn id="41" idx="2"/>
          </p:cNvCxnSpPr>
          <p:nvPr/>
        </p:nvCxnSpPr>
        <p:spPr>
          <a:xfrm rot="5400000">
            <a:off x="8909846" y="4529331"/>
            <a:ext cx="2184281" cy="1381676"/>
          </a:xfrm>
          <a:prstGeom prst="bentConnector3">
            <a:avLst>
              <a:gd name="adj1" fmla="val 50000"/>
            </a:avLst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965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F1B9B8-ED56-6429-9472-55B38DB07BB6}"/>
              </a:ext>
            </a:extLst>
          </p:cNvPr>
          <p:cNvSpPr/>
          <p:nvPr/>
        </p:nvSpPr>
        <p:spPr>
          <a:xfrm>
            <a:off x="10635673" y="1574646"/>
            <a:ext cx="183267" cy="182558"/>
          </a:xfrm>
          <a:prstGeom prst="rect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46" name="표 46">
            <a:extLst>
              <a:ext uri="{FF2B5EF4-FFF2-40B4-BE49-F238E27FC236}">
                <a16:creationId xmlns:a16="http://schemas.microsoft.com/office/drawing/2014/main" id="{D1A75FE2-A305-A44D-58BF-2826B4E0A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453272"/>
              </p:ext>
            </p:extLst>
          </p:nvPr>
        </p:nvGraphicFramePr>
        <p:xfrm>
          <a:off x="6917958" y="1131207"/>
          <a:ext cx="39211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093">
                  <a:extLst>
                    <a:ext uri="{9D8B030D-6E8A-4147-A177-3AD203B41FA5}">
                      <a16:colId xmlns:a16="http://schemas.microsoft.com/office/drawing/2014/main" val="3636141438"/>
                    </a:ext>
                  </a:extLst>
                </a:gridCol>
                <a:gridCol w="1628955">
                  <a:extLst>
                    <a:ext uri="{9D8B030D-6E8A-4147-A177-3AD203B41FA5}">
                      <a16:colId xmlns:a16="http://schemas.microsoft.com/office/drawing/2014/main" val="1300533207"/>
                    </a:ext>
                  </a:extLst>
                </a:gridCol>
                <a:gridCol w="1120000">
                  <a:extLst>
                    <a:ext uri="{9D8B030D-6E8A-4147-A177-3AD203B41FA5}">
                      <a16:colId xmlns:a16="http://schemas.microsoft.com/office/drawing/2014/main" val="4231063145"/>
                    </a:ext>
                  </a:extLst>
                </a:gridCol>
                <a:gridCol w="639097">
                  <a:extLst>
                    <a:ext uri="{9D8B030D-6E8A-4147-A177-3AD203B41FA5}">
                      <a16:colId xmlns:a16="http://schemas.microsoft.com/office/drawing/2014/main" val="2070622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GT 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Pd Class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IoU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306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 </a:t>
                      </a:r>
                      <a:endParaRPr lang="ko-KR" altLang="en-US" sz="1600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Racket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81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62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0.21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2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 Racket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31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 Racket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0.97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77428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BFFBC2FE-F80F-402C-90A6-3C49C6203076}"/>
              </a:ext>
            </a:extLst>
          </p:cNvPr>
          <p:cNvGrpSpPr/>
          <p:nvPr/>
        </p:nvGrpSpPr>
        <p:grpSpPr>
          <a:xfrm>
            <a:off x="87923" y="222865"/>
            <a:ext cx="10259346" cy="908815"/>
            <a:chOff x="224076" y="482447"/>
            <a:chExt cx="16224553" cy="21754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0A0AC9-B62E-4410-BC0B-87921CAE9782}"/>
                </a:ext>
              </a:extLst>
            </p:cNvPr>
            <p:cNvSpPr txBox="1"/>
            <p:nvPr/>
          </p:nvSpPr>
          <p:spPr>
            <a:xfrm>
              <a:off x="224076" y="482447"/>
              <a:ext cx="16224553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Counting TP/FP per Object (Tennis Racket Class)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2CCB5C-A317-422A-9A9C-3D0CAC888D32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8" name="Picture 3" descr="C:\Users\admin\Desktop\1.PNG">
              <a:extLst>
                <a:ext uri="{FF2B5EF4-FFF2-40B4-BE49-F238E27FC236}">
                  <a16:creationId xmlns:a16="http://schemas.microsoft.com/office/drawing/2014/main" id="{3F74BCB5-5E49-4E7E-B92E-3CD734C8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1C1F002-1690-4BBB-9255-3940D0527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EFC197A-BFFF-401D-20A8-7F7122DEE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31" y="1922704"/>
            <a:ext cx="3664278" cy="4712431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F5D0EBF-2A47-B516-6E5E-662301FBF9A3}"/>
              </a:ext>
            </a:extLst>
          </p:cNvPr>
          <p:cNvCxnSpPr/>
          <p:nvPr/>
        </p:nvCxnSpPr>
        <p:spPr>
          <a:xfrm>
            <a:off x="186812" y="1375899"/>
            <a:ext cx="334960" cy="0"/>
          </a:xfrm>
          <a:prstGeom prst="line">
            <a:avLst/>
          </a:prstGeom>
          <a:ln w="28575">
            <a:solidFill>
              <a:srgbClr val="FF7C8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B57A359-E937-A415-4241-521400573019}"/>
              </a:ext>
            </a:extLst>
          </p:cNvPr>
          <p:cNvSpPr txBox="1"/>
          <p:nvPr/>
        </p:nvSpPr>
        <p:spPr>
          <a:xfrm>
            <a:off x="559612" y="1195895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GT Person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BA7E74F-F99B-F872-9F45-6AA6F99CBF6D}"/>
              </a:ext>
            </a:extLst>
          </p:cNvPr>
          <p:cNvCxnSpPr/>
          <p:nvPr/>
        </p:nvCxnSpPr>
        <p:spPr>
          <a:xfrm>
            <a:off x="186812" y="1691765"/>
            <a:ext cx="334960" cy="0"/>
          </a:xfrm>
          <a:prstGeom prst="line">
            <a:avLst/>
          </a:prstGeom>
          <a:ln w="28575">
            <a:solidFill>
              <a:srgbClr val="31ED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4D2C55D-BC92-E3C8-14A3-D3BFB9BD4F1B}"/>
              </a:ext>
            </a:extLst>
          </p:cNvPr>
          <p:cNvSpPr txBox="1"/>
          <p:nvPr/>
        </p:nvSpPr>
        <p:spPr>
          <a:xfrm>
            <a:off x="537273" y="1509207"/>
            <a:ext cx="1865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GT Tennis Racket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FFA2BD6-349E-AFBA-A4FA-2A93698BE389}"/>
              </a:ext>
            </a:extLst>
          </p:cNvPr>
          <p:cNvCxnSpPr/>
          <p:nvPr/>
        </p:nvCxnSpPr>
        <p:spPr>
          <a:xfrm>
            <a:off x="2349908" y="1375899"/>
            <a:ext cx="334960" cy="0"/>
          </a:xfrm>
          <a:prstGeom prst="line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5B5B481-1250-D592-5E76-206FC9AB3C0F}"/>
              </a:ext>
            </a:extLst>
          </p:cNvPr>
          <p:cNvSpPr txBox="1"/>
          <p:nvPr/>
        </p:nvSpPr>
        <p:spPr>
          <a:xfrm>
            <a:off x="2655650" y="1195895"/>
            <a:ext cx="1647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Predict Person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2FE00AE-5844-C014-74B7-085EBC33A732}"/>
              </a:ext>
            </a:extLst>
          </p:cNvPr>
          <p:cNvCxnSpPr/>
          <p:nvPr/>
        </p:nvCxnSpPr>
        <p:spPr>
          <a:xfrm>
            <a:off x="2349908" y="1691765"/>
            <a:ext cx="334960" cy="0"/>
          </a:xfrm>
          <a:prstGeom prst="line">
            <a:avLst/>
          </a:prstGeom>
          <a:ln w="28575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AE4D35-F989-D8CD-2593-3345E61EE59C}"/>
              </a:ext>
            </a:extLst>
          </p:cNvPr>
          <p:cNvSpPr txBox="1"/>
          <p:nvPr/>
        </p:nvSpPr>
        <p:spPr>
          <a:xfrm>
            <a:off x="2635356" y="1509207"/>
            <a:ext cx="2321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Predict Tennis Racket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A16F74B-4A64-841B-41B7-17914C037C87}"/>
              </a:ext>
            </a:extLst>
          </p:cNvPr>
          <p:cNvSpPr/>
          <p:nvPr/>
        </p:nvSpPr>
        <p:spPr>
          <a:xfrm>
            <a:off x="4452645" y="2179461"/>
            <a:ext cx="1843549" cy="657658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모든 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GT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Bbox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 </a:t>
            </a:r>
            <a:r>
              <a:rPr lang="en-US" altLang="ko-KR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IoU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계산</a:t>
            </a: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77548316-2F09-817D-BA72-8CB69FDCCEC4}"/>
              </a:ext>
            </a:extLst>
          </p:cNvPr>
          <p:cNvSpPr/>
          <p:nvPr/>
        </p:nvSpPr>
        <p:spPr>
          <a:xfrm>
            <a:off x="3935279" y="2334138"/>
            <a:ext cx="401505" cy="338554"/>
          </a:xfrm>
          <a:prstGeom prst="rightArrow">
            <a:avLst/>
          </a:prstGeom>
          <a:solidFill>
            <a:srgbClr val="2F5597"/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72A1398-4CC0-529F-E5F1-319039E514AD}"/>
              </a:ext>
            </a:extLst>
          </p:cNvPr>
          <p:cNvSpPr/>
          <p:nvPr/>
        </p:nvSpPr>
        <p:spPr>
          <a:xfrm>
            <a:off x="625991" y="3131791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EB32531-C1FC-8872-F973-356AF0BA627C}"/>
              </a:ext>
            </a:extLst>
          </p:cNvPr>
          <p:cNvSpPr/>
          <p:nvPr/>
        </p:nvSpPr>
        <p:spPr>
          <a:xfrm>
            <a:off x="2175829" y="1952541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F59015-5B01-28E5-3E91-080DF020DDDC}"/>
              </a:ext>
            </a:extLst>
          </p:cNvPr>
          <p:cNvSpPr/>
          <p:nvPr/>
        </p:nvSpPr>
        <p:spPr>
          <a:xfrm>
            <a:off x="3194522" y="3013542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9813B81-3FFE-A3B1-12BD-646A88D638E5}"/>
              </a:ext>
            </a:extLst>
          </p:cNvPr>
          <p:cNvSpPr/>
          <p:nvPr/>
        </p:nvSpPr>
        <p:spPr>
          <a:xfrm>
            <a:off x="960460" y="4702809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C6C906F-F9E8-F4F1-EB07-63DF60A243F9}"/>
              </a:ext>
            </a:extLst>
          </p:cNvPr>
          <p:cNvSpPr/>
          <p:nvPr/>
        </p:nvSpPr>
        <p:spPr>
          <a:xfrm>
            <a:off x="2921326" y="4438152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C077CD3B-F742-8771-307B-BA08D5472743}"/>
              </a:ext>
            </a:extLst>
          </p:cNvPr>
          <p:cNvSpPr/>
          <p:nvPr/>
        </p:nvSpPr>
        <p:spPr>
          <a:xfrm>
            <a:off x="6412055" y="2320263"/>
            <a:ext cx="401505" cy="338554"/>
          </a:xfrm>
          <a:prstGeom prst="rightArrow">
            <a:avLst/>
          </a:prstGeom>
          <a:solidFill>
            <a:srgbClr val="2F5597"/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21502E8D-FF49-CC7A-6E07-AEA5C925A96B}"/>
              </a:ext>
            </a:extLst>
          </p:cNvPr>
          <p:cNvSpPr/>
          <p:nvPr/>
        </p:nvSpPr>
        <p:spPr>
          <a:xfrm>
            <a:off x="6460863" y="3938341"/>
            <a:ext cx="2674374" cy="240573"/>
          </a:xfrm>
          <a:prstGeom prst="downArrow">
            <a:avLst/>
          </a:prstGeom>
          <a:solidFill>
            <a:srgbClr val="2F5597"/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5" name="표 55">
            <a:extLst>
              <a:ext uri="{FF2B5EF4-FFF2-40B4-BE49-F238E27FC236}">
                <a16:creationId xmlns:a16="http://schemas.microsoft.com/office/drawing/2014/main" id="{D43B674A-54E3-D958-0747-90E91236E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168736"/>
              </p:ext>
            </p:extLst>
          </p:nvPr>
        </p:nvGraphicFramePr>
        <p:xfrm>
          <a:off x="3909895" y="4852156"/>
          <a:ext cx="808546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944">
                  <a:extLst>
                    <a:ext uri="{9D8B030D-6E8A-4147-A177-3AD203B41FA5}">
                      <a16:colId xmlns:a16="http://schemas.microsoft.com/office/drawing/2014/main" val="3105482593"/>
                    </a:ext>
                  </a:extLst>
                </a:gridCol>
                <a:gridCol w="1986116">
                  <a:extLst>
                    <a:ext uri="{9D8B030D-6E8A-4147-A177-3AD203B41FA5}">
                      <a16:colId xmlns:a16="http://schemas.microsoft.com/office/drawing/2014/main" val="1535185189"/>
                    </a:ext>
                  </a:extLst>
                </a:gridCol>
                <a:gridCol w="1533832">
                  <a:extLst>
                    <a:ext uri="{9D8B030D-6E8A-4147-A177-3AD203B41FA5}">
                      <a16:colId xmlns:a16="http://schemas.microsoft.com/office/drawing/2014/main" val="920796398"/>
                    </a:ext>
                  </a:extLst>
                </a:gridCol>
                <a:gridCol w="776748">
                  <a:extLst>
                    <a:ext uri="{9D8B030D-6E8A-4147-A177-3AD203B41FA5}">
                      <a16:colId xmlns:a16="http://schemas.microsoft.com/office/drawing/2014/main" val="1308053743"/>
                    </a:ext>
                  </a:extLst>
                </a:gridCol>
                <a:gridCol w="993059">
                  <a:extLst>
                    <a:ext uri="{9D8B030D-6E8A-4147-A177-3AD203B41FA5}">
                      <a16:colId xmlns:a16="http://schemas.microsoft.com/office/drawing/2014/main" val="573148722"/>
                    </a:ext>
                  </a:extLst>
                </a:gridCol>
                <a:gridCol w="1091381">
                  <a:extLst>
                    <a:ext uri="{9D8B030D-6E8A-4147-A177-3AD203B41FA5}">
                      <a16:colId xmlns:a16="http://schemas.microsoft.com/office/drawing/2014/main" val="1029638395"/>
                    </a:ext>
                  </a:extLst>
                </a:gridCol>
                <a:gridCol w="1091381">
                  <a:extLst>
                    <a:ext uri="{9D8B030D-6E8A-4147-A177-3AD203B41FA5}">
                      <a16:colId xmlns:a16="http://schemas.microsoft.com/office/drawing/2014/main" val="1327381068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 Racket Class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35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Predicted Class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Confidence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IoU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TP/FP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 TP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 FP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7592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 Racket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0.77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0.97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4553314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319AD9-7B74-3525-EB2E-DC6DA807B0EB}"/>
              </a:ext>
            </a:extLst>
          </p:cNvPr>
          <p:cNvSpPr/>
          <p:nvPr/>
        </p:nvSpPr>
        <p:spPr>
          <a:xfrm>
            <a:off x="10875847" y="2031439"/>
            <a:ext cx="1170039" cy="406566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IoU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&gt;=0.5</a:t>
            </a:r>
            <a:endParaRPr lang="ko-KR" altLang="en-US" sz="16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9CD982CE-38E8-B492-8EB8-117C87BFDBAC}"/>
              </a:ext>
            </a:extLst>
          </p:cNvPr>
          <p:cNvCxnSpPr>
            <a:cxnSpLocks/>
            <a:stCxn id="14" idx="3"/>
            <a:endCxn id="56" idx="0"/>
          </p:cNvCxnSpPr>
          <p:nvPr/>
        </p:nvCxnSpPr>
        <p:spPr>
          <a:xfrm>
            <a:off x="10818940" y="1665925"/>
            <a:ext cx="641927" cy="365514"/>
          </a:xfrm>
          <a:prstGeom prst="bentConnector2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BD44C19-7FE3-AB62-4065-FFDC87A781DE}"/>
              </a:ext>
            </a:extLst>
          </p:cNvPr>
          <p:cNvSpPr/>
          <p:nvPr/>
        </p:nvSpPr>
        <p:spPr>
          <a:xfrm>
            <a:off x="9135237" y="3805697"/>
            <a:ext cx="2605065" cy="406566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GT Class == Pd Class</a:t>
            </a:r>
            <a:endParaRPr lang="ko-KR" altLang="en-US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4B1F278A-F850-AD6A-9F34-9D48BAEFDBC7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 rot="5400000">
            <a:off x="10265473" y="2610303"/>
            <a:ext cx="1367692" cy="1023097"/>
          </a:xfrm>
          <a:prstGeom prst="bentConnector3">
            <a:avLst>
              <a:gd name="adj1" fmla="val 77857"/>
            </a:avLst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0DB32AA-E761-C00F-E7D6-FAA9DD7EA1AC}"/>
              </a:ext>
            </a:extLst>
          </p:cNvPr>
          <p:cNvCxnSpPr>
            <a:cxnSpLocks/>
            <a:stCxn id="59" idx="2"/>
          </p:cNvCxnSpPr>
          <p:nvPr/>
        </p:nvCxnSpPr>
        <p:spPr>
          <a:xfrm rot="5400000">
            <a:off x="9138036" y="4387609"/>
            <a:ext cx="1475081" cy="1124389"/>
          </a:xfrm>
          <a:prstGeom prst="bentConnector3">
            <a:avLst>
              <a:gd name="adj1" fmla="val 39023"/>
            </a:avLst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53159CD-E95C-DA4C-BDDC-0958A3B0A770}"/>
              </a:ext>
            </a:extLst>
          </p:cNvPr>
          <p:cNvSpPr/>
          <p:nvPr/>
        </p:nvSpPr>
        <p:spPr>
          <a:xfrm>
            <a:off x="6917958" y="3017693"/>
            <a:ext cx="3921145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D7E4947-D080-7F0A-EF14-9E2C9BDF763D}"/>
              </a:ext>
            </a:extLst>
          </p:cNvPr>
          <p:cNvSpPr/>
          <p:nvPr/>
        </p:nvSpPr>
        <p:spPr>
          <a:xfrm>
            <a:off x="2802193" y="4346187"/>
            <a:ext cx="775787" cy="91407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7AE3813-8C1E-D7C1-E95B-0C6212616A76}"/>
              </a:ext>
            </a:extLst>
          </p:cNvPr>
          <p:cNvSpPr/>
          <p:nvPr/>
        </p:nvSpPr>
        <p:spPr>
          <a:xfrm>
            <a:off x="2792040" y="4159315"/>
            <a:ext cx="1360714" cy="186871"/>
          </a:xfrm>
          <a:prstGeom prst="rect">
            <a:avLst/>
          </a:prstGeom>
          <a:solidFill>
            <a:srgbClr val="0070C0"/>
          </a:solidFill>
          <a:ln w="222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Tennis Racket</a:t>
            </a:r>
            <a:endParaRPr lang="ko-KR" altLang="en-US" sz="1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41085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F1B9B8-ED56-6429-9472-55B38DB07BB6}"/>
              </a:ext>
            </a:extLst>
          </p:cNvPr>
          <p:cNvSpPr/>
          <p:nvPr/>
        </p:nvSpPr>
        <p:spPr>
          <a:xfrm>
            <a:off x="10635673" y="1574646"/>
            <a:ext cx="183267" cy="182558"/>
          </a:xfrm>
          <a:prstGeom prst="rect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46" name="표 46">
            <a:extLst>
              <a:ext uri="{FF2B5EF4-FFF2-40B4-BE49-F238E27FC236}">
                <a16:creationId xmlns:a16="http://schemas.microsoft.com/office/drawing/2014/main" id="{D1A75FE2-A305-A44D-58BF-2826B4E0A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23104"/>
              </p:ext>
            </p:extLst>
          </p:nvPr>
        </p:nvGraphicFramePr>
        <p:xfrm>
          <a:off x="6917958" y="1131207"/>
          <a:ext cx="39211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093">
                  <a:extLst>
                    <a:ext uri="{9D8B030D-6E8A-4147-A177-3AD203B41FA5}">
                      <a16:colId xmlns:a16="http://schemas.microsoft.com/office/drawing/2014/main" val="3636141438"/>
                    </a:ext>
                  </a:extLst>
                </a:gridCol>
                <a:gridCol w="1628955">
                  <a:extLst>
                    <a:ext uri="{9D8B030D-6E8A-4147-A177-3AD203B41FA5}">
                      <a16:colId xmlns:a16="http://schemas.microsoft.com/office/drawing/2014/main" val="1300533207"/>
                    </a:ext>
                  </a:extLst>
                </a:gridCol>
                <a:gridCol w="1120000">
                  <a:extLst>
                    <a:ext uri="{9D8B030D-6E8A-4147-A177-3AD203B41FA5}">
                      <a16:colId xmlns:a16="http://schemas.microsoft.com/office/drawing/2014/main" val="4231063145"/>
                    </a:ext>
                  </a:extLst>
                </a:gridCol>
                <a:gridCol w="639097">
                  <a:extLst>
                    <a:ext uri="{9D8B030D-6E8A-4147-A177-3AD203B41FA5}">
                      <a16:colId xmlns:a16="http://schemas.microsoft.com/office/drawing/2014/main" val="2070622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GT 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Pd Class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IoU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306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 </a:t>
                      </a:r>
                      <a:endParaRPr lang="ko-KR" altLang="en-US" sz="1600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Racket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0.77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81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0.21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62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2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 Racket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0.53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31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 Racket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0.25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77428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BFFBC2FE-F80F-402C-90A6-3C49C6203076}"/>
              </a:ext>
            </a:extLst>
          </p:cNvPr>
          <p:cNvGrpSpPr/>
          <p:nvPr/>
        </p:nvGrpSpPr>
        <p:grpSpPr>
          <a:xfrm>
            <a:off x="87923" y="222865"/>
            <a:ext cx="10259346" cy="908815"/>
            <a:chOff x="224076" y="482447"/>
            <a:chExt cx="16224553" cy="21754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0A0AC9-B62E-4410-BC0B-87921CAE9782}"/>
                </a:ext>
              </a:extLst>
            </p:cNvPr>
            <p:cNvSpPr txBox="1"/>
            <p:nvPr/>
          </p:nvSpPr>
          <p:spPr>
            <a:xfrm>
              <a:off x="224076" y="482447"/>
              <a:ext cx="16224553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Counting TP/FP per Object (Tennis Racket Class)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2CCB5C-A317-422A-9A9C-3D0CAC888D32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8" name="Picture 3" descr="C:\Users\admin\Desktop\1.PNG">
              <a:extLst>
                <a:ext uri="{FF2B5EF4-FFF2-40B4-BE49-F238E27FC236}">
                  <a16:creationId xmlns:a16="http://schemas.microsoft.com/office/drawing/2014/main" id="{3F74BCB5-5E49-4E7E-B92E-3CD734C8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1C1F002-1690-4BBB-9255-3940D0527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EFC197A-BFFF-401D-20A8-7F7122DEE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31" y="1922704"/>
            <a:ext cx="3664278" cy="4712431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F5D0EBF-2A47-B516-6E5E-662301FBF9A3}"/>
              </a:ext>
            </a:extLst>
          </p:cNvPr>
          <p:cNvCxnSpPr/>
          <p:nvPr/>
        </p:nvCxnSpPr>
        <p:spPr>
          <a:xfrm>
            <a:off x="186812" y="1375899"/>
            <a:ext cx="334960" cy="0"/>
          </a:xfrm>
          <a:prstGeom prst="line">
            <a:avLst/>
          </a:prstGeom>
          <a:ln w="28575">
            <a:solidFill>
              <a:srgbClr val="FF7C8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B57A359-E937-A415-4241-521400573019}"/>
              </a:ext>
            </a:extLst>
          </p:cNvPr>
          <p:cNvSpPr txBox="1"/>
          <p:nvPr/>
        </p:nvSpPr>
        <p:spPr>
          <a:xfrm>
            <a:off x="559612" y="1195895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GT Person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BA7E74F-F99B-F872-9F45-6AA6F99CBF6D}"/>
              </a:ext>
            </a:extLst>
          </p:cNvPr>
          <p:cNvCxnSpPr/>
          <p:nvPr/>
        </p:nvCxnSpPr>
        <p:spPr>
          <a:xfrm>
            <a:off x="186812" y="1691765"/>
            <a:ext cx="334960" cy="0"/>
          </a:xfrm>
          <a:prstGeom prst="line">
            <a:avLst/>
          </a:prstGeom>
          <a:ln w="28575">
            <a:solidFill>
              <a:srgbClr val="31ED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4D2C55D-BC92-E3C8-14A3-D3BFB9BD4F1B}"/>
              </a:ext>
            </a:extLst>
          </p:cNvPr>
          <p:cNvSpPr txBox="1"/>
          <p:nvPr/>
        </p:nvSpPr>
        <p:spPr>
          <a:xfrm>
            <a:off x="537273" y="1509207"/>
            <a:ext cx="1865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GT Tennis Racket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FFA2BD6-349E-AFBA-A4FA-2A93698BE389}"/>
              </a:ext>
            </a:extLst>
          </p:cNvPr>
          <p:cNvCxnSpPr/>
          <p:nvPr/>
        </p:nvCxnSpPr>
        <p:spPr>
          <a:xfrm>
            <a:off x="2349908" y="1375899"/>
            <a:ext cx="334960" cy="0"/>
          </a:xfrm>
          <a:prstGeom prst="line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5B5B481-1250-D592-5E76-206FC9AB3C0F}"/>
              </a:ext>
            </a:extLst>
          </p:cNvPr>
          <p:cNvSpPr txBox="1"/>
          <p:nvPr/>
        </p:nvSpPr>
        <p:spPr>
          <a:xfrm>
            <a:off x="2655650" y="1195895"/>
            <a:ext cx="1647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Predict Person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2FE00AE-5844-C014-74B7-085EBC33A732}"/>
              </a:ext>
            </a:extLst>
          </p:cNvPr>
          <p:cNvCxnSpPr/>
          <p:nvPr/>
        </p:nvCxnSpPr>
        <p:spPr>
          <a:xfrm>
            <a:off x="2349908" y="1691765"/>
            <a:ext cx="334960" cy="0"/>
          </a:xfrm>
          <a:prstGeom prst="line">
            <a:avLst/>
          </a:prstGeom>
          <a:ln w="28575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AE4D35-F989-D8CD-2593-3345E61EE59C}"/>
              </a:ext>
            </a:extLst>
          </p:cNvPr>
          <p:cNvSpPr txBox="1"/>
          <p:nvPr/>
        </p:nvSpPr>
        <p:spPr>
          <a:xfrm>
            <a:off x="2635356" y="1509207"/>
            <a:ext cx="2321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Predict Tennis Racket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A16F74B-4A64-841B-41B7-17914C037C87}"/>
              </a:ext>
            </a:extLst>
          </p:cNvPr>
          <p:cNvSpPr/>
          <p:nvPr/>
        </p:nvSpPr>
        <p:spPr>
          <a:xfrm>
            <a:off x="4452645" y="2179461"/>
            <a:ext cx="1843549" cy="657658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모든 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GT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Bbox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 </a:t>
            </a:r>
            <a:r>
              <a:rPr lang="en-US" altLang="ko-KR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IoU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계산</a:t>
            </a: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77548316-2F09-817D-BA72-8CB69FDCCEC4}"/>
              </a:ext>
            </a:extLst>
          </p:cNvPr>
          <p:cNvSpPr/>
          <p:nvPr/>
        </p:nvSpPr>
        <p:spPr>
          <a:xfrm>
            <a:off x="3935279" y="2334138"/>
            <a:ext cx="401505" cy="338554"/>
          </a:xfrm>
          <a:prstGeom prst="rightArrow">
            <a:avLst/>
          </a:prstGeom>
          <a:solidFill>
            <a:srgbClr val="2F5597"/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72A1398-4CC0-529F-E5F1-319039E514AD}"/>
              </a:ext>
            </a:extLst>
          </p:cNvPr>
          <p:cNvSpPr/>
          <p:nvPr/>
        </p:nvSpPr>
        <p:spPr>
          <a:xfrm>
            <a:off x="625991" y="3131791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EB32531-C1FC-8872-F973-356AF0BA627C}"/>
              </a:ext>
            </a:extLst>
          </p:cNvPr>
          <p:cNvSpPr/>
          <p:nvPr/>
        </p:nvSpPr>
        <p:spPr>
          <a:xfrm>
            <a:off x="2175829" y="1952541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F59015-5B01-28E5-3E91-080DF020DDDC}"/>
              </a:ext>
            </a:extLst>
          </p:cNvPr>
          <p:cNvSpPr/>
          <p:nvPr/>
        </p:nvSpPr>
        <p:spPr>
          <a:xfrm>
            <a:off x="3194522" y="3013542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C6C906F-F9E8-F4F1-EB07-63DF60A243F9}"/>
              </a:ext>
            </a:extLst>
          </p:cNvPr>
          <p:cNvSpPr/>
          <p:nvPr/>
        </p:nvSpPr>
        <p:spPr>
          <a:xfrm>
            <a:off x="3030944" y="4254227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C077CD3B-F742-8771-307B-BA08D5472743}"/>
              </a:ext>
            </a:extLst>
          </p:cNvPr>
          <p:cNvSpPr/>
          <p:nvPr/>
        </p:nvSpPr>
        <p:spPr>
          <a:xfrm>
            <a:off x="6412055" y="2320263"/>
            <a:ext cx="401505" cy="338554"/>
          </a:xfrm>
          <a:prstGeom prst="rightArrow">
            <a:avLst/>
          </a:prstGeom>
          <a:solidFill>
            <a:srgbClr val="2F5597"/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21502E8D-FF49-CC7A-6E07-AEA5C925A96B}"/>
              </a:ext>
            </a:extLst>
          </p:cNvPr>
          <p:cNvSpPr/>
          <p:nvPr/>
        </p:nvSpPr>
        <p:spPr>
          <a:xfrm>
            <a:off x="6460863" y="3938341"/>
            <a:ext cx="2674374" cy="240573"/>
          </a:xfrm>
          <a:prstGeom prst="downArrow">
            <a:avLst/>
          </a:prstGeom>
          <a:solidFill>
            <a:srgbClr val="2F5597"/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5" name="표 55">
            <a:extLst>
              <a:ext uri="{FF2B5EF4-FFF2-40B4-BE49-F238E27FC236}">
                <a16:creationId xmlns:a16="http://schemas.microsoft.com/office/drawing/2014/main" id="{D43B674A-54E3-D958-0747-90E91236E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121529"/>
              </p:ext>
            </p:extLst>
          </p:nvPr>
        </p:nvGraphicFramePr>
        <p:xfrm>
          <a:off x="3909895" y="4940644"/>
          <a:ext cx="80854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944">
                  <a:extLst>
                    <a:ext uri="{9D8B030D-6E8A-4147-A177-3AD203B41FA5}">
                      <a16:colId xmlns:a16="http://schemas.microsoft.com/office/drawing/2014/main" val="3105482593"/>
                    </a:ext>
                  </a:extLst>
                </a:gridCol>
                <a:gridCol w="1986116">
                  <a:extLst>
                    <a:ext uri="{9D8B030D-6E8A-4147-A177-3AD203B41FA5}">
                      <a16:colId xmlns:a16="http://schemas.microsoft.com/office/drawing/2014/main" val="1535185189"/>
                    </a:ext>
                  </a:extLst>
                </a:gridCol>
                <a:gridCol w="1533832">
                  <a:extLst>
                    <a:ext uri="{9D8B030D-6E8A-4147-A177-3AD203B41FA5}">
                      <a16:colId xmlns:a16="http://schemas.microsoft.com/office/drawing/2014/main" val="920796398"/>
                    </a:ext>
                  </a:extLst>
                </a:gridCol>
                <a:gridCol w="776748">
                  <a:extLst>
                    <a:ext uri="{9D8B030D-6E8A-4147-A177-3AD203B41FA5}">
                      <a16:colId xmlns:a16="http://schemas.microsoft.com/office/drawing/2014/main" val="1308053743"/>
                    </a:ext>
                  </a:extLst>
                </a:gridCol>
                <a:gridCol w="993059">
                  <a:extLst>
                    <a:ext uri="{9D8B030D-6E8A-4147-A177-3AD203B41FA5}">
                      <a16:colId xmlns:a16="http://schemas.microsoft.com/office/drawing/2014/main" val="573148722"/>
                    </a:ext>
                  </a:extLst>
                </a:gridCol>
                <a:gridCol w="1091381">
                  <a:extLst>
                    <a:ext uri="{9D8B030D-6E8A-4147-A177-3AD203B41FA5}">
                      <a16:colId xmlns:a16="http://schemas.microsoft.com/office/drawing/2014/main" val="1029638395"/>
                    </a:ext>
                  </a:extLst>
                </a:gridCol>
                <a:gridCol w="1091381">
                  <a:extLst>
                    <a:ext uri="{9D8B030D-6E8A-4147-A177-3AD203B41FA5}">
                      <a16:colId xmlns:a16="http://schemas.microsoft.com/office/drawing/2014/main" val="1327381068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 Racket Class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35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Predicted Class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Confidence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IoU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TP/FP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 TP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 FP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7592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 Racket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0.77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0.97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0287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 Racket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0.38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0.77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FP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980746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319AD9-7B74-3525-EB2E-DC6DA807B0EB}"/>
              </a:ext>
            </a:extLst>
          </p:cNvPr>
          <p:cNvSpPr/>
          <p:nvPr/>
        </p:nvSpPr>
        <p:spPr>
          <a:xfrm>
            <a:off x="10875847" y="3136339"/>
            <a:ext cx="1170039" cy="406566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IoU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&gt;=0.5</a:t>
            </a:r>
            <a:endParaRPr lang="ko-KR" altLang="en-US" sz="16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9CD982CE-38E8-B492-8EB8-117C87BFDBAC}"/>
              </a:ext>
            </a:extLst>
          </p:cNvPr>
          <p:cNvCxnSpPr>
            <a:cxnSpLocks/>
            <a:stCxn id="14" idx="3"/>
            <a:endCxn id="56" idx="0"/>
          </p:cNvCxnSpPr>
          <p:nvPr/>
        </p:nvCxnSpPr>
        <p:spPr>
          <a:xfrm>
            <a:off x="10818940" y="1665925"/>
            <a:ext cx="641927" cy="1470414"/>
          </a:xfrm>
          <a:prstGeom prst="bentConnector2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9EF8541-9B8B-E227-01B3-81D7557EDBA8}"/>
              </a:ext>
            </a:extLst>
          </p:cNvPr>
          <p:cNvSpPr/>
          <p:nvPr/>
        </p:nvSpPr>
        <p:spPr>
          <a:xfrm>
            <a:off x="672229" y="4095543"/>
            <a:ext cx="1005167" cy="225737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B1E2393-773E-AE49-5646-18D7C8412962}"/>
              </a:ext>
            </a:extLst>
          </p:cNvPr>
          <p:cNvSpPr/>
          <p:nvPr/>
        </p:nvSpPr>
        <p:spPr>
          <a:xfrm>
            <a:off x="672229" y="3901642"/>
            <a:ext cx="1360714" cy="186871"/>
          </a:xfrm>
          <a:prstGeom prst="rect">
            <a:avLst/>
          </a:prstGeom>
          <a:solidFill>
            <a:srgbClr val="0070C0"/>
          </a:solidFill>
          <a:ln w="222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Tennis Racket</a:t>
            </a:r>
            <a:endParaRPr lang="ko-KR" altLang="en-US" sz="1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BD44C19-7FE3-AB62-4065-FFDC87A781DE}"/>
              </a:ext>
            </a:extLst>
          </p:cNvPr>
          <p:cNvSpPr/>
          <p:nvPr/>
        </p:nvSpPr>
        <p:spPr>
          <a:xfrm>
            <a:off x="9135237" y="4389846"/>
            <a:ext cx="2605065" cy="406566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GT Class != Pd Class</a:t>
            </a:r>
            <a:endParaRPr lang="ko-KR" altLang="en-US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C9D0318-F2AD-E2E8-E889-A377D6C9AD28}"/>
              </a:ext>
            </a:extLst>
          </p:cNvPr>
          <p:cNvSpPr/>
          <p:nvPr/>
        </p:nvSpPr>
        <p:spPr>
          <a:xfrm>
            <a:off x="9409471" y="3782756"/>
            <a:ext cx="2694606" cy="406566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No.1 </a:t>
            </a:r>
            <a:r>
              <a:rPr lang="en-US" altLang="ko-KR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IoU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&gt;= No.2 </a:t>
            </a:r>
            <a:r>
              <a:rPr lang="en-US" altLang="ko-KR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IoU</a:t>
            </a:r>
            <a:endParaRPr lang="ko-KR" altLang="en-US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BFE67807-BFE2-9F30-F929-C432D88E09F9}"/>
              </a:ext>
            </a:extLst>
          </p:cNvPr>
          <p:cNvCxnSpPr>
            <a:endCxn id="56" idx="0"/>
          </p:cNvCxnSpPr>
          <p:nvPr/>
        </p:nvCxnSpPr>
        <p:spPr>
          <a:xfrm>
            <a:off x="10818940" y="2837119"/>
            <a:ext cx="641927" cy="299220"/>
          </a:xfrm>
          <a:prstGeom prst="bentConnector2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4B1F278A-F850-AD6A-9F34-9D48BAEFDBC7}"/>
              </a:ext>
            </a:extLst>
          </p:cNvPr>
          <p:cNvCxnSpPr>
            <a:cxnSpLocks/>
            <a:stCxn id="56" idx="2"/>
            <a:endCxn id="64" idx="0"/>
          </p:cNvCxnSpPr>
          <p:nvPr/>
        </p:nvCxnSpPr>
        <p:spPr>
          <a:xfrm rot="5400000">
            <a:off x="10988896" y="3310784"/>
            <a:ext cx="239851" cy="704093"/>
          </a:xfrm>
          <a:prstGeom prst="bentConnector3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4BCC80DB-1238-29BD-0EE5-A160F7EB99A5}"/>
              </a:ext>
            </a:extLst>
          </p:cNvPr>
          <p:cNvCxnSpPr>
            <a:cxnSpLocks/>
            <a:stCxn id="64" idx="2"/>
            <a:endCxn id="59" idx="0"/>
          </p:cNvCxnSpPr>
          <p:nvPr/>
        </p:nvCxnSpPr>
        <p:spPr>
          <a:xfrm rot="5400000">
            <a:off x="10497010" y="4130082"/>
            <a:ext cx="200524" cy="319004"/>
          </a:xfrm>
          <a:prstGeom prst="bentConnector3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0DB32AA-E761-C00F-E7D6-FAA9DD7EA1AC}"/>
              </a:ext>
            </a:extLst>
          </p:cNvPr>
          <p:cNvCxnSpPr>
            <a:cxnSpLocks/>
          </p:cNvCxnSpPr>
          <p:nvPr/>
        </p:nvCxnSpPr>
        <p:spPr>
          <a:xfrm rot="5400000">
            <a:off x="9411058" y="4698732"/>
            <a:ext cx="890933" cy="1086292"/>
          </a:xfrm>
          <a:prstGeom prst="bentConnector3">
            <a:avLst>
              <a:gd name="adj1" fmla="val 9374"/>
            </a:avLst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5FCDE07-AD53-5AB7-EF52-01DAF8D34DC0}"/>
              </a:ext>
            </a:extLst>
          </p:cNvPr>
          <p:cNvSpPr/>
          <p:nvPr/>
        </p:nvSpPr>
        <p:spPr>
          <a:xfrm>
            <a:off x="964336" y="4686829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E158110-88F2-7036-8A43-4639262E41BD}"/>
              </a:ext>
            </a:extLst>
          </p:cNvPr>
          <p:cNvSpPr/>
          <p:nvPr/>
        </p:nvSpPr>
        <p:spPr>
          <a:xfrm>
            <a:off x="6917958" y="1513485"/>
            <a:ext cx="3921145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711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F1B9B8-ED56-6429-9472-55B38DB07BB6}"/>
              </a:ext>
            </a:extLst>
          </p:cNvPr>
          <p:cNvSpPr/>
          <p:nvPr/>
        </p:nvSpPr>
        <p:spPr>
          <a:xfrm>
            <a:off x="10635673" y="1574646"/>
            <a:ext cx="183267" cy="182558"/>
          </a:xfrm>
          <a:prstGeom prst="rect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46" name="표 46">
            <a:extLst>
              <a:ext uri="{FF2B5EF4-FFF2-40B4-BE49-F238E27FC236}">
                <a16:creationId xmlns:a16="http://schemas.microsoft.com/office/drawing/2014/main" id="{D1A75FE2-A305-A44D-58BF-2826B4E0A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271889"/>
              </p:ext>
            </p:extLst>
          </p:nvPr>
        </p:nvGraphicFramePr>
        <p:xfrm>
          <a:off x="6917958" y="1131207"/>
          <a:ext cx="39211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093">
                  <a:extLst>
                    <a:ext uri="{9D8B030D-6E8A-4147-A177-3AD203B41FA5}">
                      <a16:colId xmlns:a16="http://schemas.microsoft.com/office/drawing/2014/main" val="3636141438"/>
                    </a:ext>
                  </a:extLst>
                </a:gridCol>
                <a:gridCol w="1628955">
                  <a:extLst>
                    <a:ext uri="{9D8B030D-6E8A-4147-A177-3AD203B41FA5}">
                      <a16:colId xmlns:a16="http://schemas.microsoft.com/office/drawing/2014/main" val="1300533207"/>
                    </a:ext>
                  </a:extLst>
                </a:gridCol>
                <a:gridCol w="1120000">
                  <a:extLst>
                    <a:ext uri="{9D8B030D-6E8A-4147-A177-3AD203B41FA5}">
                      <a16:colId xmlns:a16="http://schemas.microsoft.com/office/drawing/2014/main" val="4231063145"/>
                    </a:ext>
                  </a:extLst>
                </a:gridCol>
                <a:gridCol w="639097">
                  <a:extLst>
                    <a:ext uri="{9D8B030D-6E8A-4147-A177-3AD203B41FA5}">
                      <a16:colId xmlns:a16="http://schemas.microsoft.com/office/drawing/2014/main" val="2070622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GT 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Pd Class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IoU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306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 </a:t>
                      </a:r>
                      <a:endParaRPr lang="ko-KR" altLang="en-US" sz="1600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Racket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0.3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81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0.12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62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2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 Racket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0.84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31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 Racket</a:t>
                      </a:r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77428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BFFBC2FE-F80F-402C-90A6-3C49C6203076}"/>
              </a:ext>
            </a:extLst>
          </p:cNvPr>
          <p:cNvGrpSpPr/>
          <p:nvPr/>
        </p:nvGrpSpPr>
        <p:grpSpPr>
          <a:xfrm>
            <a:off x="87923" y="222865"/>
            <a:ext cx="10259346" cy="908815"/>
            <a:chOff x="224076" y="482447"/>
            <a:chExt cx="16224553" cy="21754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0A0AC9-B62E-4410-BC0B-87921CAE9782}"/>
                </a:ext>
              </a:extLst>
            </p:cNvPr>
            <p:cNvSpPr txBox="1"/>
            <p:nvPr/>
          </p:nvSpPr>
          <p:spPr>
            <a:xfrm>
              <a:off x="224076" y="482447"/>
              <a:ext cx="16224553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Counting TP/FP per Object (Tennis Racket Class)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2CCB5C-A317-422A-9A9C-3D0CAC888D32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8" name="Picture 3" descr="C:\Users\admin\Desktop\1.PNG">
              <a:extLst>
                <a:ext uri="{FF2B5EF4-FFF2-40B4-BE49-F238E27FC236}">
                  <a16:creationId xmlns:a16="http://schemas.microsoft.com/office/drawing/2014/main" id="{3F74BCB5-5E49-4E7E-B92E-3CD734C8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1C1F002-1690-4BBB-9255-3940D0527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EFC197A-BFFF-401D-20A8-7F7122DEE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31" y="1922704"/>
            <a:ext cx="3664278" cy="4712431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F5D0EBF-2A47-B516-6E5E-662301FBF9A3}"/>
              </a:ext>
            </a:extLst>
          </p:cNvPr>
          <p:cNvCxnSpPr/>
          <p:nvPr/>
        </p:nvCxnSpPr>
        <p:spPr>
          <a:xfrm>
            <a:off x="186812" y="1375899"/>
            <a:ext cx="334960" cy="0"/>
          </a:xfrm>
          <a:prstGeom prst="line">
            <a:avLst/>
          </a:prstGeom>
          <a:ln w="28575">
            <a:solidFill>
              <a:srgbClr val="FF7C8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B57A359-E937-A415-4241-521400573019}"/>
              </a:ext>
            </a:extLst>
          </p:cNvPr>
          <p:cNvSpPr txBox="1"/>
          <p:nvPr/>
        </p:nvSpPr>
        <p:spPr>
          <a:xfrm>
            <a:off x="559612" y="1195895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GT Person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BA7E74F-F99B-F872-9F45-6AA6F99CBF6D}"/>
              </a:ext>
            </a:extLst>
          </p:cNvPr>
          <p:cNvCxnSpPr/>
          <p:nvPr/>
        </p:nvCxnSpPr>
        <p:spPr>
          <a:xfrm>
            <a:off x="186812" y="1691765"/>
            <a:ext cx="334960" cy="0"/>
          </a:xfrm>
          <a:prstGeom prst="line">
            <a:avLst/>
          </a:prstGeom>
          <a:ln w="28575">
            <a:solidFill>
              <a:srgbClr val="31ED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4D2C55D-BC92-E3C8-14A3-D3BFB9BD4F1B}"/>
              </a:ext>
            </a:extLst>
          </p:cNvPr>
          <p:cNvSpPr txBox="1"/>
          <p:nvPr/>
        </p:nvSpPr>
        <p:spPr>
          <a:xfrm>
            <a:off x="537273" y="1509207"/>
            <a:ext cx="1865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GT Tennis Racket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FFA2BD6-349E-AFBA-A4FA-2A93698BE389}"/>
              </a:ext>
            </a:extLst>
          </p:cNvPr>
          <p:cNvCxnSpPr/>
          <p:nvPr/>
        </p:nvCxnSpPr>
        <p:spPr>
          <a:xfrm>
            <a:off x="2349908" y="1375899"/>
            <a:ext cx="334960" cy="0"/>
          </a:xfrm>
          <a:prstGeom prst="line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5B5B481-1250-D592-5E76-206FC9AB3C0F}"/>
              </a:ext>
            </a:extLst>
          </p:cNvPr>
          <p:cNvSpPr txBox="1"/>
          <p:nvPr/>
        </p:nvSpPr>
        <p:spPr>
          <a:xfrm>
            <a:off x="2655650" y="1195895"/>
            <a:ext cx="1647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Predict Person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2FE00AE-5844-C014-74B7-085EBC33A732}"/>
              </a:ext>
            </a:extLst>
          </p:cNvPr>
          <p:cNvCxnSpPr/>
          <p:nvPr/>
        </p:nvCxnSpPr>
        <p:spPr>
          <a:xfrm>
            <a:off x="2349908" y="1691765"/>
            <a:ext cx="334960" cy="0"/>
          </a:xfrm>
          <a:prstGeom prst="line">
            <a:avLst/>
          </a:prstGeom>
          <a:ln w="28575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AE4D35-F989-D8CD-2593-3345E61EE59C}"/>
              </a:ext>
            </a:extLst>
          </p:cNvPr>
          <p:cNvSpPr txBox="1"/>
          <p:nvPr/>
        </p:nvSpPr>
        <p:spPr>
          <a:xfrm>
            <a:off x="2635356" y="1509207"/>
            <a:ext cx="2321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Predict Tennis Racket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A16F74B-4A64-841B-41B7-17914C037C87}"/>
              </a:ext>
            </a:extLst>
          </p:cNvPr>
          <p:cNvSpPr/>
          <p:nvPr/>
        </p:nvSpPr>
        <p:spPr>
          <a:xfrm>
            <a:off x="4452645" y="2179461"/>
            <a:ext cx="1843549" cy="657658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모든 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GT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Bbox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 </a:t>
            </a:r>
            <a:r>
              <a:rPr lang="en-US" altLang="ko-KR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IoU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계산</a:t>
            </a: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77548316-2F09-817D-BA72-8CB69FDCCEC4}"/>
              </a:ext>
            </a:extLst>
          </p:cNvPr>
          <p:cNvSpPr/>
          <p:nvPr/>
        </p:nvSpPr>
        <p:spPr>
          <a:xfrm>
            <a:off x="3935279" y="2334138"/>
            <a:ext cx="401505" cy="338554"/>
          </a:xfrm>
          <a:prstGeom prst="rightArrow">
            <a:avLst/>
          </a:prstGeom>
          <a:solidFill>
            <a:srgbClr val="2F5597"/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72A1398-4CC0-529F-E5F1-319039E514AD}"/>
              </a:ext>
            </a:extLst>
          </p:cNvPr>
          <p:cNvSpPr/>
          <p:nvPr/>
        </p:nvSpPr>
        <p:spPr>
          <a:xfrm>
            <a:off x="625991" y="3131791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EB32531-C1FC-8872-F973-356AF0BA627C}"/>
              </a:ext>
            </a:extLst>
          </p:cNvPr>
          <p:cNvSpPr/>
          <p:nvPr/>
        </p:nvSpPr>
        <p:spPr>
          <a:xfrm>
            <a:off x="2175829" y="1952541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F59015-5B01-28E5-3E91-080DF020DDDC}"/>
              </a:ext>
            </a:extLst>
          </p:cNvPr>
          <p:cNvSpPr/>
          <p:nvPr/>
        </p:nvSpPr>
        <p:spPr>
          <a:xfrm>
            <a:off x="3194522" y="3013542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9813B81-3FFE-A3B1-12BD-646A88D638E5}"/>
              </a:ext>
            </a:extLst>
          </p:cNvPr>
          <p:cNvSpPr/>
          <p:nvPr/>
        </p:nvSpPr>
        <p:spPr>
          <a:xfrm>
            <a:off x="960460" y="4702809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C6C906F-F9E8-F4F1-EB07-63DF60A243F9}"/>
              </a:ext>
            </a:extLst>
          </p:cNvPr>
          <p:cNvSpPr/>
          <p:nvPr/>
        </p:nvSpPr>
        <p:spPr>
          <a:xfrm>
            <a:off x="2921326" y="4438152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C077CD3B-F742-8771-307B-BA08D5472743}"/>
              </a:ext>
            </a:extLst>
          </p:cNvPr>
          <p:cNvSpPr/>
          <p:nvPr/>
        </p:nvSpPr>
        <p:spPr>
          <a:xfrm>
            <a:off x="6412055" y="2320263"/>
            <a:ext cx="401505" cy="338554"/>
          </a:xfrm>
          <a:prstGeom prst="rightArrow">
            <a:avLst/>
          </a:prstGeom>
          <a:solidFill>
            <a:srgbClr val="2F5597"/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21502E8D-FF49-CC7A-6E07-AEA5C925A96B}"/>
              </a:ext>
            </a:extLst>
          </p:cNvPr>
          <p:cNvSpPr/>
          <p:nvPr/>
        </p:nvSpPr>
        <p:spPr>
          <a:xfrm>
            <a:off x="6460863" y="3938341"/>
            <a:ext cx="2674374" cy="240573"/>
          </a:xfrm>
          <a:prstGeom prst="downArrow">
            <a:avLst/>
          </a:prstGeom>
          <a:solidFill>
            <a:srgbClr val="2F5597"/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5" name="표 55">
            <a:extLst>
              <a:ext uri="{FF2B5EF4-FFF2-40B4-BE49-F238E27FC236}">
                <a16:creationId xmlns:a16="http://schemas.microsoft.com/office/drawing/2014/main" id="{D43B674A-54E3-D958-0747-90E91236EEA1}"/>
              </a:ext>
            </a:extLst>
          </p:cNvPr>
          <p:cNvGraphicFramePr>
            <a:graphicFrameLocks noGrp="1"/>
          </p:cNvGraphicFramePr>
          <p:nvPr/>
        </p:nvGraphicFramePr>
        <p:xfrm>
          <a:off x="3909895" y="4852156"/>
          <a:ext cx="808546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944">
                  <a:extLst>
                    <a:ext uri="{9D8B030D-6E8A-4147-A177-3AD203B41FA5}">
                      <a16:colId xmlns:a16="http://schemas.microsoft.com/office/drawing/2014/main" val="3105482593"/>
                    </a:ext>
                  </a:extLst>
                </a:gridCol>
                <a:gridCol w="1986116">
                  <a:extLst>
                    <a:ext uri="{9D8B030D-6E8A-4147-A177-3AD203B41FA5}">
                      <a16:colId xmlns:a16="http://schemas.microsoft.com/office/drawing/2014/main" val="1535185189"/>
                    </a:ext>
                  </a:extLst>
                </a:gridCol>
                <a:gridCol w="1533832">
                  <a:extLst>
                    <a:ext uri="{9D8B030D-6E8A-4147-A177-3AD203B41FA5}">
                      <a16:colId xmlns:a16="http://schemas.microsoft.com/office/drawing/2014/main" val="920796398"/>
                    </a:ext>
                  </a:extLst>
                </a:gridCol>
                <a:gridCol w="776748">
                  <a:extLst>
                    <a:ext uri="{9D8B030D-6E8A-4147-A177-3AD203B41FA5}">
                      <a16:colId xmlns:a16="http://schemas.microsoft.com/office/drawing/2014/main" val="1308053743"/>
                    </a:ext>
                  </a:extLst>
                </a:gridCol>
                <a:gridCol w="993059">
                  <a:extLst>
                    <a:ext uri="{9D8B030D-6E8A-4147-A177-3AD203B41FA5}">
                      <a16:colId xmlns:a16="http://schemas.microsoft.com/office/drawing/2014/main" val="573148722"/>
                    </a:ext>
                  </a:extLst>
                </a:gridCol>
                <a:gridCol w="1091381">
                  <a:extLst>
                    <a:ext uri="{9D8B030D-6E8A-4147-A177-3AD203B41FA5}">
                      <a16:colId xmlns:a16="http://schemas.microsoft.com/office/drawing/2014/main" val="1029638395"/>
                    </a:ext>
                  </a:extLst>
                </a:gridCol>
                <a:gridCol w="1091381">
                  <a:extLst>
                    <a:ext uri="{9D8B030D-6E8A-4147-A177-3AD203B41FA5}">
                      <a16:colId xmlns:a16="http://schemas.microsoft.com/office/drawing/2014/main" val="1327381068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 Racket Class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35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Predicted Class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Confidence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IoU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TP/FP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 TP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 FP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7592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 Racket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0.77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0.97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4553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 Racket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0.38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0.77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FP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980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 Racket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0.36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0.84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042885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319AD9-7B74-3525-EB2E-DC6DA807B0EB}"/>
              </a:ext>
            </a:extLst>
          </p:cNvPr>
          <p:cNvSpPr/>
          <p:nvPr/>
        </p:nvSpPr>
        <p:spPr>
          <a:xfrm>
            <a:off x="10875847" y="2031439"/>
            <a:ext cx="1170039" cy="406566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IoU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&gt;=0.5</a:t>
            </a:r>
            <a:endParaRPr lang="ko-KR" altLang="en-US" sz="1600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9CD982CE-38E8-B492-8EB8-117C87BFDBAC}"/>
              </a:ext>
            </a:extLst>
          </p:cNvPr>
          <p:cNvCxnSpPr>
            <a:cxnSpLocks/>
            <a:stCxn id="14" idx="3"/>
            <a:endCxn id="56" idx="0"/>
          </p:cNvCxnSpPr>
          <p:nvPr/>
        </p:nvCxnSpPr>
        <p:spPr>
          <a:xfrm>
            <a:off x="10818940" y="1665925"/>
            <a:ext cx="641927" cy="365514"/>
          </a:xfrm>
          <a:prstGeom prst="bentConnector2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BD44C19-7FE3-AB62-4065-FFDC87A781DE}"/>
              </a:ext>
            </a:extLst>
          </p:cNvPr>
          <p:cNvSpPr/>
          <p:nvPr/>
        </p:nvSpPr>
        <p:spPr>
          <a:xfrm>
            <a:off x="9135237" y="3805697"/>
            <a:ext cx="2605065" cy="406566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GT Class == Pd Class</a:t>
            </a:r>
            <a:endParaRPr lang="ko-KR" altLang="en-US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4B1F278A-F850-AD6A-9F34-9D48BAEFDBC7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 rot="5400000">
            <a:off x="10265473" y="2610303"/>
            <a:ext cx="1367692" cy="1023097"/>
          </a:xfrm>
          <a:prstGeom prst="bentConnector3">
            <a:avLst>
              <a:gd name="adj1" fmla="val 77857"/>
            </a:avLst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0DB32AA-E761-C00F-E7D6-FAA9DD7EA1AC}"/>
              </a:ext>
            </a:extLst>
          </p:cNvPr>
          <p:cNvCxnSpPr>
            <a:cxnSpLocks/>
            <a:stCxn id="59" idx="2"/>
          </p:cNvCxnSpPr>
          <p:nvPr/>
        </p:nvCxnSpPr>
        <p:spPr>
          <a:xfrm rot="5400000">
            <a:off x="8769786" y="4713151"/>
            <a:ext cx="2168872" cy="1167096"/>
          </a:xfrm>
          <a:prstGeom prst="bentConnector3">
            <a:avLst>
              <a:gd name="adj1" fmla="val 24160"/>
            </a:avLst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53159CD-E95C-DA4C-BDDC-0958A3B0A770}"/>
              </a:ext>
            </a:extLst>
          </p:cNvPr>
          <p:cNvSpPr/>
          <p:nvPr/>
        </p:nvSpPr>
        <p:spPr>
          <a:xfrm>
            <a:off x="6917958" y="2635088"/>
            <a:ext cx="3921145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D7E4947-D080-7F0A-EF14-9E2C9BDF763D}"/>
              </a:ext>
            </a:extLst>
          </p:cNvPr>
          <p:cNvSpPr/>
          <p:nvPr/>
        </p:nvSpPr>
        <p:spPr>
          <a:xfrm>
            <a:off x="693247" y="4722474"/>
            <a:ext cx="1026041" cy="91407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7AE3813-8C1E-D7C1-E95B-0C6212616A76}"/>
              </a:ext>
            </a:extLst>
          </p:cNvPr>
          <p:cNvSpPr/>
          <p:nvPr/>
        </p:nvSpPr>
        <p:spPr>
          <a:xfrm>
            <a:off x="683383" y="4619206"/>
            <a:ext cx="1360714" cy="186871"/>
          </a:xfrm>
          <a:prstGeom prst="rect">
            <a:avLst/>
          </a:prstGeom>
          <a:solidFill>
            <a:srgbClr val="0070C0"/>
          </a:solidFill>
          <a:ln w="222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Tennis Racket</a:t>
            </a:r>
            <a:endParaRPr lang="ko-KR" altLang="en-US" sz="1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605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uild Your First Deep Learning Classifier using TensorFlow: Dog Breed  Example | by Hamza Bendemra, Ph.D. | Towards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73" y="2355573"/>
            <a:ext cx="7622970" cy="268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486067" y="2405268"/>
            <a:ext cx="1196881" cy="370690"/>
          </a:xfrm>
          <a:prstGeom prst="rect">
            <a:avLst/>
          </a:prstGeom>
          <a:solidFill>
            <a:srgbClr val="FFFF99">
              <a:alpha val="30000"/>
            </a:srgbClr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52" name="Picture 4" descr="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935" y="1373715"/>
            <a:ext cx="4256563" cy="430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7813117" y="1023728"/>
            <a:ext cx="0" cy="5287618"/>
          </a:xfrm>
          <a:prstGeom prst="line">
            <a:avLst/>
          </a:prstGeom>
          <a:ln w="25400">
            <a:solidFill>
              <a:srgbClr val="00009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1467420-67E0-4F2F-9FC1-2CD0D01BE3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803A673-95AB-4B75-AF01-AB8F2922C94B}"/>
              </a:ext>
            </a:extLst>
          </p:cNvPr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07F68A-84FD-48CF-BFCA-27F6192A7B4F}"/>
                </a:ext>
              </a:extLst>
            </p:cNvPr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Image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classification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5AC874-99B1-42EA-9C0B-7C041AFA3CC1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2" name="Picture 3" descr="C:\Users\admin\Desktop\1.PNG">
              <a:extLst>
                <a:ext uri="{FF2B5EF4-FFF2-40B4-BE49-F238E27FC236}">
                  <a16:creationId xmlns:a16="http://schemas.microsoft.com/office/drawing/2014/main" id="{C2C91DA1-BB7F-4593-85F8-4C9DD5CFE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802DDE-6219-4A95-B9EF-10D384B1C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03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F1B9B8-ED56-6429-9472-55B38DB07BB6}"/>
              </a:ext>
            </a:extLst>
          </p:cNvPr>
          <p:cNvSpPr/>
          <p:nvPr/>
        </p:nvSpPr>
        <p:spPr>
          <a:xfrm>
            <a:off x="10635673" y="1574646"/>
            <a:ext cx="183267" cy="182558"/>
          </a:xfrm>
          <a:prstGeom prst="rect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46" name="표 46">
            <a:extLst>
              <a:ext uri="{FF2B5EF4-FFF2-40B4-BE49-F238E27FC236}">
                <a16:creationId xmlns:a16="http://schemas.microsoft.com/office/drawing/2014/main" id="{D1A75FE2-A305-A44D-58BF-2826B4E0A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407682"/>
              </p:ext>
            </p:extLst>
          </p:nvPr>
        </p:nvGraphicFramePr>
        <p:xfrm>
          <a:off x="6917958" y="1131207"/>
          <a:ext cx="392114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093">
                  <a:extLst>
                    <a:ext uri="{9D8B030D-6E8A-4147-A177-3AD203B41FA5}">
                      <a16:colId xmlns:a16="http://schemas.microsoft.com/office/drawing/2014/main" val="3636141438"/>
                    </a:ext>
                  </a:extLst>
                </a:gridCol>
                <a:gridCol w="1628955">
                  <a:extLst>
                    <a:ext uri="{9D8B030D-6E8A-4147-A177-3AD203B41FA5}">
                      <a16:colId xmlns:a16="http://schemas.microsoft.com/office/drawing/2014/main" val="1300533207"/>
                    </a:ext>
                  </a:extLst>
                </a:gridCol>
                <a:gridCol w="1120000">
                  <a:extLst>
                    <a:ext uri="{9D8B030D-6E8A-4147-A177-3AD203B41FA5}">
                      <a16:colId xmlns:a16="http://schemas.microsoft.com/office/drawing/2014/main" val="4231063145"/>
                    </a:ext>
                  </a:extLst>
                </a:gridCol>
                <a:gridCol w="639097">
                  <a:extLst>
                    <a:ext uri="{9D8B030D-6E8A-4147-A177-3AD203B41FA5}">
                      <a16:colId xmlns:a16="http://schemas.microsoft.com/office/drawing/2014/main" val="2070622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GT 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Pd Class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IoU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306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 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Racket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81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62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20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 Racket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31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 Racket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77428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BFFBC2FE-F80F-402C-90A6-3C49C6203076}"/>
              </a:ext>
            </a:extLst>
          </p:cNvPr>
          <p:cNvGrpSpPr/>
          <p:nvPr/>
        </p:nvGrpSpPr>
        <p:grpSpPr>
          <a:xfrm>
            <a:off x="87923" y="222865"/>
            <a:ext cx="10259346" cy="908815"/>
            <a:chOff x="224076" y="482447"/>
            <a:chExt cx="16224553" cy="21754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0A0AC9-B62E-4410-BC0B-87921CAE9782}"/>
                </a:ext>
              </a:extLst>
            </p:cNvPr>
            <p:cNvSpPr txBox="1"/>
            <p:nvPr/>
          </p:nvSpPr>
          <p:spPr>
            <a:xfrm>
              <a:off x="224076" y="482447"/>
              <a:ext cx="16224553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Counting TP/FP per Object (Car Class)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2CCB5C-A317-422A-9A9C-3D0CAC888D32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8" name="Picture 3" descr="C:\Users\admin\Desktop\1.PNG">
              <a:extLst>
                <a:ext uri="{FF2B5EF4-FFF2-40B4-BE49-F238E27FC236}">
                  <a16:creationId xmlns:a16="http://schemas.microsoft.com/office/drawing/2014/main" id="{3F74BCB5-5E49-4E7E-B92E-3CD734C8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1C1F002-1690-4BBB-9255-3940D0527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EFC197A-BFFF-401D-20A8-7F7122DEE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31" y="1922704"/>
            <a:ext cx="3664278" cy="4712431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F5D0EBF-2A47-B516-6E5E-662301FBF9A3}"/>
              </a:ext>
            </a:extLst>
          </p:cNvPr>
          <p:cNvCxnSpPr/>
          <p:nvPr/>
        </p:nvCxnSpPr>
        <p:spPr>
          <a:xfrm>
            <a:off x="186812" y="1375899"/>
            <a:ext cx="334960" cy="0"/>
          </a:xfrm>
          <a:prstGeom prst="line">
            <a:avLst/>
          </a:prstGeom>
          <a:ln w="28575">
            <a:solidFill>
              <a:srgbClr val="FF7C8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B57A359-E937-A415-4241-521400573019}"/>
              </a:ext>
            </a:extLst>
          </p:cNvPr>
          <p:cNvSpPr txBox="1"/>
          <p:nvPr/>
        </p:nvSpPr>
        <p:spPr>
          <a:xfrm>
            <a:off x="559612" y="1195895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GT Person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BA7E74F-F99B-F872-9F45-6AA6F99CBF6D}"/>
              </a:ext>
            </a:extLst>
          </p:cNvPr>
          <p:cNvCxnSpPr/>
          <p:nvPr/>
        </p:nvCxnSpPr>
        <p:spPr>
          <a:xfrm>
            <a:off x="186812" y="1691765"/>
            <a:ext cx="334960" cy="0"/>
          </a:xfrm>
          <a:prstGeom prst="line">
            <a:avLst/>
          </a:prstGeom>
          <a:ln w="28575">
            <a:solidFill>
              <a:srgbClr val="31ED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4D2C55D-BC92-E3C8-14A3-D3BFB9BD4F1B}"/>
              </a:ext>
            </a:extLst>
          </p:cNvPr>
          <p:cNvSpPr txBox="1"/>
          <p:nvPr/>
        </p:nvSpPr>
        <p:spPr>
          <a:xfrm>
            <a:off x="537273" y="1509207"/>
            <a:ext cx="1865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GT Tennis Racket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FFA2BD6-349E-AFBA-A4FA-2A93698BE389}"/>
              </a:ext>
            </a:extLst>
          </p:cNvPr>
          <p:cNvCxnSpPr/>
          <p:nvPr/>
        </p:nvCxnSpPr>
        <p:spPr>
          <a:xfrm>
            <a:off x="2349908" y="1375899"/>
            <a:ext cx="334960" cy="0"/>
          </a:xfrm>
          <a:prstGeom prst="line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5B5B481-1250-D592-5E76-206FC9AB3C0F}"/>
              </a:ext>
            </a:extLst>
          </p:cNvPr>
          <p:cNvSpPr txBox="1"/>
          <p:nvPr/>
        </p:nvSpPr>
        <p:spPr>
          <a:xfrm>
            <a:off x="2655650" y="1195895"/>
            <a:ext cx="1647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Predict Person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2FE00AE-5844-C014-74B7-085EBC33A732}"/>
              </a:ext>
            </a:extLst>
          </p:cNvPr>
          <p:cNvCxnSpPr/>
          <p:nvPr/>
        </p:nvCxnSpPr>
        <p:spPr>
          <a:xfrm>
            <a:off x="2349908" y="1691765"/>
            <a:ext cx="334960" cy="0"/>
          </a:xfrm>
          <a:prstGeom prst="line">
            <a:avLst/>
          </a:prstGeom>
          <a:ln w="28575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AE4D35-F989-D8CD-2593-3345E61EE59C}"/>
              </a:ext>
            </a:extLst>
          </p:cNvPr>
          <p:cNvSpPr txBox="1"/>
          <p:nvPr/>
        </p:nvSpPr>
        <p:spPr>
          <a:xfrm>
            <a:off x="2635356" y="1509207"/>
            <a:ext cx="2321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Predict Tennis Racket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A16F74B-4A64-841B-41B7-17914C037C87}"/>
              </a:ext>
            </a:extLst>
          </p:cNvPr>
          <p:cNvSpPr/>
          <p:nvPr/>
        </p:nvSpPr>
        <p:spPr>
          <a:xfrm>
            <a:off x="4452645" y="2179461"/>
            <a:ext cx="1843549" cy="657658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모든 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GT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Bbox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 </a:t>
            </a:r>
            <a:r>
              <a:rPr lang="en-US" altLang="ko-KR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IoU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계산</a:t>
            </a: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77548316-2F09-817D-BA72-8CB69FDCCEC4}"/>
              </a:ext>
            </a:extLst>
          </p:cNvPr>
          <p:cNvSpPr/>
          <p:nvPr/>
        </p:nvSpPr>
        <p:spPr>
          <a:xfrm>
            <a:off x="3935279" y="2334138"/>
            <a:ext cx="401505" cy="338554"/>
          </a:xfrm>
          <a:prstGeom prst="rightArrow">
            <a:avLst/>
          </a:prstGeom>
          <a:solidFill>
            <a:srgbClr val="2F5597"/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72A1398-4CC0-529F-E5F1-319039E514AD}"/>
              </a:ext>
            </a:extLst>
          </p:cNvPr>
          <p:cNvSpPr/>
          <p:nvPr/>
        </p:nvSpPr>
        <p:spPr>
          <a:xfrm>
            <a:off x="625991" y="3131791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EB32531-C1FC-8872-F973-356AF0BA627C}"/>
              </a:ext>
            </a:extLst>
          </p:cNvPr>
          <p:cNvSpPr/>
          <p:nvPr/>
        </p:nvSpPr>
        <p:spPr>
          <a:xfrm>
            <a:off x="2175829" y="1952541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F59015-5B01-28E5-3E91-080DF020DDDC}"/>
              </a:ext>
            </a:extLst>
          </p:cNvPr>
          <p:cNvSpPr/>
          <p:nvPr/>
        </p:nvSpPr>
        <p:spPr>
          <a:xfrm>
            <a:off x="3194522" y="3013542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9813B81-3FFE-A3B1-12BD-646A88D638E5}"/>
              </a:ext>
            </a:extLst>
          </p:cNvPr>
          <p:cNvSpPr/>
          <p:nvPr/>
        </p:nvSpPr>
        <p:spPr>
          <a:xfrm>
            <a:off x="960460" y="4702809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C6C906F-F9E8-F4F1-EB07-63DF60A243F9}"/>
              </a:ext>
            </a:extLst>
          </p:cNvPr>
          <p:cNvSpPr/>
          <p:nvPr/>
        </p:nvSpPr>
        <p:spPr>
          <a:xfrm>
            <a:off x="2921326" y="4438152"/>
            <a:ext cx="383458" cy="38159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b="1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C077CD3B-F742-8771-307B-BA08D5472743}"/>
              </a:ext>
            </a:extLst>
          </p:cNvPr>
          <p:cNvSpPr/>
          <p:nvPr/>
        </p:nvSpPr>
        <p:spPr>
          <a:xfrm>
            <a:off x="6412055" y="2320263"/>
            <a:ext cx="401505" cy="338554"/>
          </a:xfrm>
          <a:prstGeom prst="rightArrow">
            <a:avLst/>
          </a:prstGeom>
          <a:solidFill>
            <a:srgbClr val="2F5597"/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21502E8D-FF49-CC7A-6E07-AEA5C925A96B}"/>
              </a:ext>
            </a:extLst>
          </p:cNvPr>
          <p:cNvSpPr/>
          <p:nvPr/>
        </p:nvSpPr>
        <p:spPr>
          <a:xfrm>
            <a:off x="6460863" y="3938341"/>
            <a:ext cx="2674374" cy="240573"/>
          </a:xfrm>
          <a:prstGeom prst="downArrow">
            <a:avLst/>
          </a:prstGeom>
          <a:solidFill>
            <a:srgbClr val="2F5597"/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55" name="표 55">
            <a:extLst>
              <a:ext uri="{FF2B5EF4-FFF2-40B4-BE49-F238E27FC236}">
                <a16:creationId xmlns:a16="http://schemas.microsoft.com/office/drawing/2014/main" id="{D43B674A-54E3-D958-0747-90E91236E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783143"/>
              </p:ext>
            </p:extLst>
          </p:nvPr>
        </p:nvGraphicFramePr>
        <p:xfrm>
          <a:off x="3909895" y="4852156"/>
          <a:ext cx="808546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944">
                  <a:extLst>
                    <a:ext uri="{9D8B030D-6E8A-4147-A177-3AD203B41FA5}">
                      <a16:colId xmlns:a16="http://schemas.microsoft.com/office/drawing/2014/main" val="3105482593"/>
                    </a:ext>
                  </a:extLst>
                </a:gridCol>
                <a:gridCol w="1986116">
                  <a:extLst>
                    <a:ext uri="{9D8B030D-6E8A-4147-A177-3AD203B41FA5}">
                      <a16:colId xmlns:a16="http://schemas.microsoft.com/office/drawing/2014/main" val="1535185189"/>
                    </a:ext>
                  </a:extLst>
                </a:gridCol>
                <a:gridCol w="1533832">
                  <a:extLst>
                    <a:ext uri="{9D8B030D-6E8A-4147-A177-3AD203B41FA5}">
                      <a16:colId xmlns:a16="http://schemas.microsoft.com/office/drawing/2014/main" val="920796398"/>
                    </a:ext>
                  </a:extLst>
                </a:gridCol>
                <a:gridCol w="776748">
                  <a:extLst>
                    <a:ext uri="{9D8B030D-6E8A-4147-A177-3AD203B41FA5}">
                      <a16:colId xmlns:a16="http://schemas.microsoft.com/office/drawing/2014/main" val="1308053743"/>
                    </a:ext>
                  </a:extLst>
                </a:gridCol>
                <a:gridCol w="993059">
                  <a:extLst>
                    <a:ext uri="{9D8B030D-6E8A-4147-A177-3AD203B41FA5}">
                      <a16:colId xmlns:a16="http://schemas.microsoft.com/office/drawing/2014/main" val="573148722"/>
                    </a:ext>
                  </a:extLst>
                </a:gridCol>
                <a:gridCol w="1091381">
                  <a:extLst>
                    <a:ext uri="{9D8B030D-6E8A-4147-A177-3AD203B41FA5}">
                      <a16:colId xmlns:a16="http://schemas.microsoft.com/office/drawing/2014/main" val="1029638395"/>
                    </a:ext>
                  </a:extLst>
                </a:gridCol>
                <a:gridCol w="1091381">
                  <a:extLst>
                    <a:ext uri="{9D8B030D-6E8A-4147-A177-3AD203B41FA5}">
                      <a16:colId xmlns:a16="http://schemas.microsoft.com/office/drawing/2014/main" val="1327381068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Car Class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35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No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Predicted Class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Confidence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IoU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TP/FP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 TP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 FP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7592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Car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0.55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FP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4553314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916FA9EC-628B-D101-A45E-697703BFDBC6}"/>
              </a:ext>
            </a:extLst>
          </p:cNvPr>
          <p:cNvSpPr/>
          <p:nvPr/>
        </p:nvSpPr>
        <p:spPr>
          <a:xfrm>
            <a:off x="473038" y="2020002"/>
            <a:ext cx="870880" cy="186871"/>
          </a:xfrm>
          <a:prstGeom prst="rect">
            <a:avLst/>
          </a:prstGeom>
          <a:solidFill>
            <a:srgbClr val="70AD47"/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Car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104BB17-AB5C-4026-D968-F14BECD4BA39}"/>
              </a:ext>
            </a:extLst>
          </p:cNvPr>
          <p:cNvSpPr/>
          <p:nvPr/>
        </p:nvSpPr>
        <p:spPr>
          <a:xfrm>
            <a:off x="470059" y="2184662"/>
            <a:ext cx="351458" cy="36773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5C5F0AA-2540-A58A-731D-5D4B31A1D7BB}"/>
              </a:ext>
            </a:extLst>
          </p:cNvPr>
          <p:cNvSpPr/>
          <p:nvPr/>
        </p:nvSpPr>
        <p:spPr>
          <a:xfrm>
            <a:off x="10166555" y="1509207"/>
            <a:ext cx="672548" cy="1847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372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FFBC2FE-F80F-402C-90A6-3C49C6203076}"/>
              </a:ext>
            </a:extLst>
          </p:cNvPr>
          <p:cNvGrpSpPr/>
          <p:nvPr/>
        </p:nvGrpSpPr>
        <p:grpSpPr>
          <a:xfrm>
            <a:off x="310332" y="222865"/>
            <a:ext cx="10351570" cy="908815"/>
            <a:chOff x="575803" y="482447"/>
            <a:chExt cx="16370400" cy="21754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0A0AC9-B62E-4410-BC0B-87921CAE9782}"/>
                </a:ext>
              </a:extLst>
            </p:cNvPr>
            <p:cNvSpPr txBox="1"/>
            <p:nvPr/>
          </p:nvSpPr>
          <p:spPr>
            <a:xfrm>
              <a:off x="721650" y="482447"/>
              <a:ext cx="16224553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Recall / Precision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2CCB5C-A317-422A-9A9C-3D0CAC888D32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8" name="Picture 3" descr="C:\Users\admin\Desktop\1.PNG">
              <a:extLst>
                <a:ext uri="{FF2B5EF4-FFF2-40B4-BE49-F238E27FC236}">
                  <a16:creationId xmlns:a16="http://schemas.microsoft.com/office/drawing/2014/main" id="{3F74BCB5-5E49-4E7E-B92E-3CD734C8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1C1F002-1690-4BBB-9255-3940D0527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aphicFrame>
        <p:nvGraphicFramePr>
          <p:cNvPr id="32" name="표 55">
            <a:extLst>
              <a:ext uri="{FF2B5EF4-FFF2-40B4-BE49-F238E27FC236}">
                <a16:creationId xmlns:a16="http://schemas.microsoft.com/office/drawing/2014/main" id="{97BB400D-EE96-AC00-8364-7603F9799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758786"/>
              </p:ext>
            </p:extLst>
          </p:nvPr>
        </p:nvGraphicFramePr>
        <p:xfrm>
          <a:off x="710434" y="5538313"/>
          <a:ext cx="10414766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414">
                  <a:extLst>
                    <a:ext uri="{9D8B030D-6E8A-4147-A177-3AD203B41FA5}">
                      <a16:colId xmlns:a16="http://schemas.microsoft.com/office/drawing/2014/main" val="3105482593"/>
                    </a:ext>
                  </a:extLst>
                </a:gridCol>
                <a:gridCol w="1984398">
                  <a:extLst>
                    <a:ext uri="{9D8B030D-6E8A-4147-A177-3AD203B41FA5}">
                      <a16:colId xmlns:a16="http://schemas.microsoft.com/office/drawing/2014/main" val="1535185189"/>
                    </a:ext>
                  </a:extLst>
                </a:gridCol>
                <a:gridCol w="1532506">
                  <a:extLst>
                    <a:ext uri="{9D8B030D-6E8A-4147-A177-3AD203B41FA5}">
                      <a16:colId xmlns:a16="http://schemas.microsoft.com/office/drawing/2014/main" val="920796398"/>
                    </a:ext>
                  </a:extLst>
                </a:gridCol>
                <a:gridCol w="776076">
                  <a:extLst>
                    <a:ext uri="{9D8B030D-6E8A-4147-A177-3AD203B41FA5}">
                      <a16:colId xmlns:a16="http://schemas.microsoft.com/office/drawing/2014/main" val="1308053743"/>
                    </a:ext>
                  </a:extLst>
                </a:gridCol>
                <a:gridCol w="992200">
                  <a:extLst>
                    <a:ext uri="{9D8B030D-6E8A-4147-A177-3AD203B41FA5}">
                      <a16:colId xmlns:a16="http://schemas.microsoft.com/office/drawing/2014/main" val="573148722"/>
                    </a:ext>
                  </a:extLst>
                </a:gridCol>
                <a:gridCol w="1090437">
                  <a:extLst>
                    <a:ext uri="{9D8B030D-6E8A-4147-A177-3AD203B41FA5}">
                      <a16:colId xmlns:a16="http://schemas.microsoft.com/office/drawing/2014/main" val="1029638395"/>
                    </a:ext>
                  </a:extLst>
                </a:gridCol>
                <a:gridCol w="1090437">
                  <a:extLst>
                    <a:ext uri="{9D8B030D-6E8A-4147-A177-3AD203B41FA5}">
                      <a16:colId xmlns:a16="http://schemas.microsoft.com/office/drawing/2014/main" val="1327381068"/>
                    </a:ext>
                  </a:extLst>
                </a:gridCol>
                <a:gridCol w="1168149">
                  <a:extLst>
                    <a:ext uri="{9D8B030D-6E8A-4147-A177-3AD203B41FA5}">
                      <a16:colId xmlns:a16="http://schemas.microsoft.com/office/drawing/2014/main" val="3227417090"/>
                    </a:ext>
                  </a:extLst>
                </a:gridCol>
                <a:gridCol w="1168149">
                  <a:extLst>
                    <a:ext uri="{9D8B030D-6E8A-4147-A177-3AD203B41FA5}">
                      <a16:colId xmlns:a16="http://schemas.microsoft.com/office/drawing/2014/main" val="2883454485"/>
                    </a:ext>
                  </a:extLst>
                </a:gridCol>
              </a:tblGrid>
              <a:tr h="259059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Car Class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358788"/>
                  </a:ext>
                </a:extLst>
              </a:tr>
              <a:tr h="259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No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Predicted Class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Confidence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IoU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TP/FP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 TP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 FP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Recall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Precision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7592324"/>
                  </a:ext>
                </a:extLst>
              </a:tr>
              <a:tr h="259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Car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0.55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FP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4553314"/>
                  </a:ext>
                </a:extLst>
              </a:tr>
            </a:tbl>
          </a:graphicData>
        </a:graphic>
      </p:graphicFrame>
      <p:graphicFrame>
        <p:nvGraphicFramePr>
          <p:cNvPr id="43" name="표 55">
            <a:extLst>
              <a:ext uri="{FF2B5EF4-FFF2-40B4-BE49-F238E27FC236}">
                <a16:creationId xmlns:a16="http://schemas.microsoft.com/office/drawing/2014/main" id="{D3D8D88B-E72C-3493-7402-C25B96B65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320250"/>
              </p:ext>
            </p:extLst>
          </p:nvPr>
        </p:nvGraphicFramePr>
        <p:xfrm>
          <a:off x="710434" y="3790759"/>
          <a:ext cx="10414767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414">
                  <a:extLst>
                    <a:ext uri="{9D8B030D-6E8A-4147-A177-3AD203B41FA5}">
                      <a16:colId xmlns:a16="http://schemas.microsoft.com/office/drawing/2014/main" val="3105482593"/>
                    </a:ext>
                  </a:extLst>
                </a:gridCol>
                <a:gridCol w="1984399">
                  <a:extLst>
                    <a:ext uri="{9D8B030D-6E8A-4147-A177-3AD203B41FA5}">
                      <a16:colId xmlns:a16="http://schemas.microsoft.com/office/drawing/2014/main" val="1535185189"/>
                    </a:ext>
                  </a:extLst>
                </a:gridCol>
                <a:gridCol w="1532506">
                  <a:extLst>
                    <a:ext uri="{9D8B030D-6E8A-4147-A177-3AD203B41FA5}">
                      <a16:colId xmlns:a16="http://schemas.microsoft.com/office/drawing/2014/main" val="920796398"/>
                    </a:ext>
                  </a:extLst>
                </a:gridCol>
                <a:gridCol w="776076">
                  <a:extLst>
                    <a:ext uri="{9D8B030D-6E8A-4147-A177-3AD203B41FA5}">
                      <a16:colId xmlns:a16="http://schemas.microsoft.com/office/drawing/2014/main" val="1308053743"/>
                    </a:ext>
                  </a:extLst>
                </a:gridCol>
                <a:gridCol w="992200">
                  <a:extLst>
                    <a:ext uri="{9D8B030D-6E8A-4147-A177-3AD203B41FA5}">
                      <a16:colId xmlns:a16="http://schemas.microsoft.com/office/drawing/2014/main" val="573148722"/>
                    </a:ext>
                  </a:extLst>
                </a:gridCol>
                <a:gridCol w="1090437">
                  <a:extLst>
                    <a:ext uri="{9D8B030D-6E8A-4147-A177-3AD203B41FA5}">
                      <a16:colId xmlns:a16="http://schemas.microsoft.com/office/drawing/2014/main" val="1029638395"/>
                    </a:ext>
                  </a:extLst>
                </a:gridCol>
                <a:gridCol w="1090437">
                  <a:extLst>
                    <a:ext uri="{9D8B030D-6E8A-4147-A177-3AD203B41FA5}">
                      <a16:colId xmlns:a16="http://schemas.microsoft.com/office/drawing/2014/main" val="1327381068"/>
                    </a:ext>
                  </a:extLst>
                </a:gridCol>
                <a:gridCol w="1168149">
                  <a:extLst>
                    <a:ext uri="{9D8B030D-6E8A-4147-A177-3AD203B41FA5}">
                      <a16:colId xmlns:a16="http://schemas.microsoft.com/office/drawing/2014/main" val="3733101046"/>
                    </a:ext>
                  </a:extLst>
                </a:gridCol>
                <a:gridCol w="1168149">
                  <a:extLst>
                    <a:ext uri="{9D8B030D-6E8A-4147-A177-3AD203B41FA5}">
                      <a16:colId xmlns:a16="http://schemas.microsoft.com/office/drawing/2014/main" val="1641043073"/>
                    </a:ext>
                  </a:extLst>
                </a:gridCol>
              </a:tblGrid>
              <a:tr h="259059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 Racket Class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358788"/>
                  </a:ext>
                </a:extLst>
              </a:tr>
              <a:tr h="259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No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Predicted Class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Confidence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IoU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TP/FP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 TP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 FP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Recall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Precision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7592324"/>
                  </a:ext>
                </a:extLst>
              </a:tr>
              <a:tr h="259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 Racket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0.77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0.97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1.0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4553314"/>
                  </a:ext>
                </a:extLst>
              </a:tr>
              <a:tr h="259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 Racket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0.38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0.77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FP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0.5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980746"/>
                  </a:ext>
                </a:extLst>
              </a:tr>
              <a:tr h="259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Tennis Racket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0.36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0.84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1.0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0.66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042885"/>
                  </a:ext>
                </a:extLst>
              </a:tr>
            </a:tbl>
          </a:graphicData>
        </a:graphic>
      </p:graphicFrame>
      <p:graphicFrame>
        <p:nvGraphicFramePr>
          <p:cNvPr id="53" name="표 55">
            <a:extLst>
              <a:ext uri="{FF2B5EF4-FFF2-40B4-BE49-F238E27FC236}">
                <a16:creationId xmlns:a16="http://schemas.microsoft.com/office/drawing/2014/main" id="{82DAD0D6-F972-A801-7638-B39AB6780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860381"/>
              </p:ext>
            </p:extLst>
          </p:nvPr>
        </p:nvGraphicFramePr>
        <p:xfrm>
          <a:off x="710434" y="2045556"/>
          <a:ext cx="1041427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414">
                  <a:extLst>
                    <a:ext uri="{9D8B030D-6E8A-4147-A177-3AD203B41FA5}">
                      <a16:colId xmlns:a16="http://schemas.microsoft.com/office/drawing/2014/main" val="3105482593"/>
                    </a:ext>
                  </a:extLst>
                </a:gridCol>
                <a:gridCol w="1984398">
                  <a:extLst>
                    <a:ext uri="{9D8B030D-6E8A-4147-A177-3AD203B41FA5}">
                      <a16:colId xmlns:a16="http://schemas.microsoft.com/office/drawing/2014/main" val="1535185189"/>
                    </a:ext>
                  </a:extLst>
                </a:gridCol>
                <a:gridCol w="1532506">
                  <a:extLst>
                    <a:ext uri="{9D8B030D-6E8A-4147-A177-3AD203B41FA5}">
                      <a16:colId xmlns:a16="http://schemas.microsoft.com/office/drawing/2014/main" val="920796398"/>
                    </a:ext>
                  </a:extLst>
                </a:gridCol>
                <a:gridCol w="776076">
                  <a:extLst>
                    <a:ext uri="{9D8B030D-6E8A-4147-A177-3AD203B41FA5}">
                      <a16:colId xmlns:a16="http://schemas.microsoft.com/office/drawing/2014/main" val="1308053743"/>
                    </a:ext>
                  </a:extLst>
                </a:gridCol>
                <a:gridCol w="992200">
                  <a:extLst>
                    <a:ext uri="{9D8B030D-6E8A-4147-A177-3AD203B41FA5}">
                      <a16:colId xmlns:a16="http://schemas.microsoft.com/office/drawing/2014/main" val="573148722"/>
                    </a:ext>
                  </a:extLst>
                </a:gridCol>
                <a:gridCol w="1090438">
                  <a:extLst>
                    <a:ext uri="{9D8B030D-6E8A-4147-A177-3AD203B41FA5}">
                      <a16:colId xmlns:a16="http://schemas.microsoft.com/office/drawing/2014/main" val="1029638395"/>
                    </a:ext>
                  </a:extLst>
                </a:gridCol>
                <a:gridCol w="1090438">
                  <a:extLst>
                    <a:ext uri="{9D8B030D-6E8A-4147-A177-3AD203B41FA5}">
                      <a16:colId xmlns:a16="http://schemas.microsoft.com/office/drawing/2014/main" val="1327381068"/>
                    </a:ext>
                  </a:extLst>
                </a:gridCol>
                <a:gridCol w="1167900">
                  <a:extLst>
                    <a:ext uri="{9D8B030D-6E8A-4147-A177-3AD203B41FA5}">
                      <a16:colId xmlns:a16="http://schemas.microsoft.com/office/drawing/2014/main" val="2771185478"/>
                    </a:ext>
                  </a:extLst>
                </a:gridCol>
                <a:gridCol w="1167900">
                  <a:extLst>
                    <a:ext uri="{9D8B030D-6E8A-4147-A177-3AD203B41FA5}">
                      <a16:colId xmlns:a16="http://schemas.microsoft.com/office/drawing/2014/main" val="1905478843"/>
                    </a:ext>
                  </a:extLst>
                </a:gridCol>
              </a:tblGrid>
              <a:tr h="259059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 Class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358788"/>
                  </a:ext>
                </a:extLst>
              </a:tr>
              <a:tr h="259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No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Predicted Class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Confidence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IoU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TP/FP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 TP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ACC FP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Recall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Precision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7592324"/>
                  </a:ext>
                </a:extLst>
              </a:tr>
              <a:tr h="259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0.89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0.89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0.33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1.0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183442"/>
                  </a:ext>
                </a:extLst>
              </a:tr>
              <a:tr h="259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0.85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0.89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0.66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1.0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5684992"/>
                  </a:ext>
                </a:extLst>
              </a:tr>
              <a:tr h="259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Person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0.56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0.78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1.0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1.0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809549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B24980D-83DB-DD73-62B8-30EEE70A1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767" y="1274047"/>
            <a:ext cx="3522189" cy="7067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96B6D5-027A-0D85-150B-204D206611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7212" y="1170003"/>
            <a:ext cx="3668788" cy="82843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A35AA2-FE57-2189-70E6-3A89FD159D03}"/>
              </a:ext>
            </a:extLst>
          </p:cNvPr>
          <p:cNvSpPr/>
          <p:nvPr/>
        </p:nvSpPr>
        <p:spPr>
          <a:xfrm>
            <a:off x="8801100" y="2390775"/>
            <a:ext cx="2323604" cy="41838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732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FFBC2FE-F80F-402C-90A6-3C49C6203076}"/>
              </a:ext>
            </a:extLst>
          </p:cNvPr>
          <p:cNvGrpSpPr/>
          <p:nvPr/>
        </p:nvGrpSpPr>
        <p:grpSpPr>
          <a:xfrm>
            <a:off x="310332" y="222865"/>
            <a:ext cx="10351570" cy="908815"/>
            <a:chOff x="575803" y="482447"/>
            <a:chExt cx="16370400" cy="21754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0A0AC9-B62E-4410-BC0B-87921CAE9782}"/>
                </a:ext>
              </a:extLst>
            </p:cNvPr>
            <p:cNvSpPr txBox="1"/>
            <p:nvPr/>
          </p:nvSpPr>
          <p:spPr>
            <a:xfrm>
              <a:off x="721650" y="482447"/>
              <a:ext cx="16224553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P-R Curve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2CCB5C-A317-422A-9A9C-3D0CAC888D32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8" name="Picture 3" descr="C:\Users\admin\Desktop\1.PNG">
              <a:extLst>
                <a:ext uri="{FF2B5EF4-FFF2-40B4-BE49-F238E27FC236}">
                  <a16:creationId xmlns:a16="http://schemas.microsoft.com/office/drawing/2014/main" id="{3F74BCB5-5E49-4E7E-B92E-3CD734C8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1C1F002-1690-4BBB-9255-3940D0527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4BB05E0-9C3A-483B-7C36-86CFD55C2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539" y="1336333"/>
            <a:ext cx="9864922" cy="507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4572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FFBC2FE-F80F-402C-90A6-3C49C6203076}"/>
              </a:ext>
            </a:extLst>
          </p:cNvPr>
          <p:cNvGrpSpPr/>
          <p:nvPr/>
        </p:nvGrpSpPr>
        <p:grpSpPr>
          <a:xfrm>
            <a:off x="310332" y="222865"/>
            <a:ext cx="10351570" cy="908815"/>
            <a:chOff x="575803" y="482447"/>
            <a:chExt cx="16370400" cy="21754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0A0AC9-B62E-4410-BC0B-87921CAE9782}"/>
                </a:ext>
              </a:extLst>
            </p:cNvPr>
            <p:cNvSpPr txBox="1"/>
            <p:nvPr/>
          </p:nvSpPr>
          <p:spPr>
            <a:xfrm>
              <a:off x="721650" y="482447"/>
              <a:ext cx="16224553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AP &amp; </a:t>
              </a:r>
              <a:r>
                <a:rPr lang="en-US" altLang="ko-KR" sz="3200" b="1" dirty="0" err="1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mAP</a:t>
              </a:r>
              <a:endParaRPr lang="en-US" altLang="ko-KR" sz="3200" b="1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2CCB5C-A317-422A-9A9C-3D0CAC888D32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8" name="Picture 3" descr="C:\Users\admin\Desktop\1.PNG">
              <a:extLst>
                <a:ext uri="{FF2B5EF4-FFF2-40B4-BE49-F238E27FC236}">
                  <a16:creationId xmlns:a16="http://schemas.microsoft.com/office/drawing/2014/main" id="{3F74BCB5-5E49-4E7E-B92E-3CD734C8E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1C1F002-1690-4BBB-9255-3940D0527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C8A6321-D5F4-C3D6-E187-C59EE0760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25" y="1204025"/>
            <a:ext cx="5515992" cy="544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9B4EEF5-3F12-1C56-95B8-6D5FF1EDB1A9}"/>
              </a:ext>
            </a:extLst>
          </p:cNvPr>
          <p:cNvCxnSpPr/>
          <p:nvPr/>
        </p:nvCxnSpPr>
        <p:spPr>
          <a:xfrm>
            <a:off x="6076950" y="1971675"/>
            <a:ext cx="571500" cy="0"/>
          </a:xfrm>
          <a:prstGeom prst="straightConnector1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10AD356-B044-59F0-7CEA-2478D9A7456C}"/>
              </a:ext>
            </a:extLst>
          </p:cNvPr>
          <p:cNvCxnSpPr/>
          <p:nvPr/>
        </p:nvCxnSpPr>
        <p:spPr>
          <a:xfrm>
            <a:off x="6076950" y="3819525"/>
            <a:ext cx="571500" cy="0"/>
          </a:xfrm>
          <a:prstGeom prst="straightConnector1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31FFA51-B8BA-095C-75DB-8440E543D894}"/>
              </a:ext>
            </a:extLst>
          </p:cNvPr>
          <p:cNvCxnSpPr/>
          <p:nvPr/>
        </p:nvCxnSpPr>
        <p:spPr>
          <a:xfrm>
            <a:off x="6076950" y="5695950"/>
            <a:ext cx="571500" cy="0"/>
          </a:xfrm>
          <a:prstGeom prst="straightConnector1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3E1C9EA-ADF8-EB0D-C5C5-F8C2E47CAF01}"/>
              </a:ext>
            </a:extLst>
          </p:cNvPr>
          <p:cNvSpPr txBox="1"/>
          <p:nvPr/>
        </p:nvSpPr>
        <p:spPr>
          <a:xfrm>
            <a:off x="6824033" y="1782768"/>
            <a:ext cx="1840568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Person AP : 0.67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3B1ADA-5AB9-9494-A383-E844BDBC1B6A}"/>
              </a:ext>
            </a:extLst>
          </p:cNvPr>
          <p:cNvSpPr txBox="1"/>
          <p:nvPr/>
        </p:nvSpPr>
        <p:spPr>
          <a:xfrm>
            <a:off x="6858207" y="3545473"/>
            <a:ext cx="1607364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Tennis Racket 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 : 0.33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48A437-1CA4-13F8-61AC-6EBE04381F40}"/>
              </a:ext>
            </a:extLst>
          </p:cNvPr>
          <p:cNvSpPr txBox="1"/>
          <p:nvPr/>
        </p:nvSpPr>
        <p:spPr>
          <a:xfrm>
            <a:off x="7081665" y="5506030"/>
            <a:ext cx="1160446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Car AP : 0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01E0D9-C237-CAE3-77F7-CB6C16610896}"/>
              </a:ext>
            </a:extLst>
          </p:cNvPr>
          <p:cNvSpPr/>
          <p:nvPr/>
        </p:nvSpPr>
        <p:spPr>
          <a:xfrm>
            <a:off x="10182225" y="3471862"/>
            <a:ext cx="1838325" cy="69532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33.33%</a:t>
            </a:r>
            <a:endParaRPr lang="ko-KR" altLang="en-US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460C82E2-2300-82DD-2952-C36952E2702A}"/>
              </a:ext>
            </a:extLst>
          </p:cNvPr>
          <p:cNvCxnSpPr>
            <a:stCxn id="4" idx="3"/>
            <a:endCxn id="10" idx="1"/>
          </p:cNvCxnSpPr>
          <p:nvPr/>
        </p:nvCxnSpPr>
        <p:spPr>
          <a:xfrm>
            <a:off x="8664601" y="1952045"/>
            <a:ext cx="1517624" cy="1867480"/>
          </a:xfrm>
          <a:prstGeom prst="bentConnector3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24E643E-C757-A9A5-077B-2DCEDD08D1A0}"/>
              </a:ext>
            </a:extLst>
          </p:cNvPr>
          <p:cNvCxnSpPr>
            <a:stCxn id="14" idx="3"/>
            <a:endCxn id="10" idx="1"/>
          </p:cNvCxnSpPr>
          <p:nvPr/>
        </p:nvCxnSpPr>
        <p:spPr>
          <a:xfrm flipV="1">
            <a:off x="8465571" y="3819525"/>
            <a:ext cx="1716654" cy="18336"/>
          </a:xfrm>
          <a:prstGeom prst="straightConnector1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CA07128-9B7F-8852-5B52-B097F547F235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 flipV="1">
            <a:off x="8242111" y="3819525"/>
            <a:ext cx="1940114" cy="1855782"/>
          </a:xfrm>
          <a:prstGeom prst="bentConnector3">
            <a:avLst>
              <a:gd name="adj1" fmla="val 50000"/>
            </a:avLst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405852F-3337-7F67-15F8-6B97473652C6}"/>
              </a:ext>
            </a:extLst>
          </p:cNvPr>
          <p:cNvSpPr/>
          <p:nvPr/>
        </p:nvSpPr>
        <p:spPr>
          <a:xfrm>
            <a:off x="8955004" y="3650248"/>
            <a:ext cx="846050" cy="338554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평균</a:t>
            </a:r>
          </a:p>
        </p:txBody>
      </p:sp>
    </p:spTree>
    <p:extLst>
      <p:ext uri="{BB962C8B-B14F-4D97-AF65-F5344CB8AC3E}">
        <p14:creationId xmlns:p14="http://schemas.microsoft.com/office/powerpoint/2010/main" val="180227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00000"/>
                </a:lnSpc>
                <a:defRPr sz="3200" b="1" spc="-150" baseline="0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CV Homework 1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637563" y="1489640"/>
            <a:ext cx="11293882" cy="5111641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0" indent="-317500" algn="l">
              <a:lnSpc>
                <a:spcPct val="100000"/>
              </a:lnSpc>
              <a:buFont typeface="나눔스퀘어_ac ExtraBold" charset="0"/>
              <a:buChar char="•"/>
            </a:pPr>
            <a:r>
              <a:rPr lang="en-US" altLang="ko-KR" b="1" spc="-1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Ozgenel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 </a:t>
            </a: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데이터 셋의 학습 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/</a:t>
            </a: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 평가 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/ </a:t>
            </a: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분석</a:t>
            </a:r>
            <a:endParaRPr lang="en-US" altLang="ko-KR" b="1" spc="-15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  <a:sym typeface="나눔스퀘어_ac ExtraBold" charset="0"/>
            </a:endParaRPr>
          </a:p>
          <a:p>
            <a:pPr marL="317500" indent="-317500" algn="l">
              <a:lnSpc>
                <a:spcPct val="100000"/>
              </a:lnSpc>
              <a:buFont typeface="나눔스퀘어_ac ExtraBold" charset="0"/>
              <a:buChar char="•"/>
            </a:pP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제출 파일 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: yolov5 </a:t>
            </a: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폴더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, </a:t>
            </a: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보고서 파일을 함께 압축한 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zip </a:t>
            </a: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파일 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ex) HW_</a:t>
            </a: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김다현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.zip</a:t>
            </a:r>
          </a:p>
          <a:p>
            <a:pPr marL="774700" lvl="1" indent="-317500" algn="l">
              <a:lnSpc>
                <a:spcPct val="100000"/>
              </a:lnSpc>
              <a:buFont typeface="나눔스퀘어_ac ExtraBold" charset="0"/>
              <a:buChar char="•"/>
            </a:pPr>
            <a:r>
              <a:rPr lang="en-US" altLang="ko-KR" sz="1800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yolov5</a:t>
            </a:r>
            <a:r>
              <a:rPr lang="ko-KR" altLang="en-US" sz="1800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 폴더 내의 모든 파일을 함께 압축하여 제출할 것</a:t>
            </a:r>
            <a:r>
              <a:rPr lang="en-US" altLang="ko-KR" sz="1800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 </a:t>
            </a:r>
          </a:p>
          <a:p>
            <a:pPr marL="774700" lvl="1" indent="-317500" algn="l">
              <a:lnSpc>
                <a:spcPct val="100000"/>
              </a:lnSpc>
              <a:buFont typeface="나눔스퀘어_ac ExtraBold" charset="0"/>
              <a:buChar char="•"/>
            </a:pPr>
            <a:r>
              <a:rPr lang="ko-KR" altLang="en-US" sz="1800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수정한 모든 내용이 포함되어야 함</a:t>
            </a:r>
            <a:endParaRPr lang="en-US" altLang="ko-KR" sz="1800" b="1" spc="-15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나눔스퀘어_ac ExtraBold" charset="0"/>
            </a:endParaRPr>
          </a:p>
          <a:p>
            <a:pPr marL="317500" indent="-317500" algn="l">
              <a:lnSpc>
                <a:spcPct val="100000"/>
              </a:lnSpc>
              <a:buFont typeface="나눔스퀘어_ac ExtraBold" charset="0"/>
              <a:buChar char="•"/>
            </a:pP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보고서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(80%) – </a:t>
            </a:r>
            <a:r>
              <a:rPr lang="en-US" altLang="ko-KR" b="1" spc="-1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mAP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 </a:t>
            </a: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성능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(20%)</a:t>
            </a: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을 종합적으로 평가</a:t>
            </a:r>
            <a:endParaRPr lang="en-US" altLang="ko-KR" b="1" spc="-15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나눔스퀘어_ac ExtraBold" charset="0"/>
            </a:endParaRPr>
          </a:p>
          <a:p>
            <a:pPr marL="774700" lvl="1" indent="-317500" algn="l">
              <a:lnSpc>
                <a:spcPct val="100000"/>
              </a:lnSpc>
              <a:buFont typeface="나눔스퀘어_ac ExtraBold" charset="0"/>
              <a:buChar char="•"/>
            </a:pPr>
            <a:r>
              <a:rPr lang="ko-KR" altLang="en-US" sz="1800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테스트 데이터셋에 대한 </a:t>
            </a:r>
            <a:r>
              <a:rPr lang="en-US" altLang="ko-KR" sz="1800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mAP@.5 </a:t>
            </a:r>
            <a:r>
              <a:rPr lang="ko-KR" altLang="en-US" sz="1800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점수는 </a:t>
            </a:r>
            <a:r>
              <a:rPr lang="en-US" altLang="ko-KR" sz="1800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0.992 </a:t>
            </a:r>
            <a:r>
              <a:rPr lang="ko-KR" altLang="en-US" sz="1800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이상 권장</a:t>
            </a:r>
            <a:endParaRPr lang="en-US" altLang="ko-KR" sz="1800" b="1" spc="-15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나눔스퀘어_ac ExtraBold" charset="0"/>
            </a:endParaRPr>
          </a:p>
          <a:p>
            <a:pPr marL="317500" indent="-317500" algn="l">
              <a:lnSpc>
                <a:spcPct val="100000"/>
              </a:lnSpc>
              <a:buFont typeface="나눔스퀘어_ac ExtraBold" charset="0"/>
              <a:buChar char="•"/>
            </a:pP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보고서 내용</a:t>
            </a:r>
            <a:endParaRPr lang="en-US" altLang="ko-KR" b="1" spc="-15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나눔스퀘어_ac ExtraBold" charset="0"/>
            </a:endParaRPr>
          </a:p>
          <a:p>
            <a:pPr marL="774700" lvl="1" indent="-317500" algn="l">
              <a:lnSpc>
                <a:spcPct val="100000"/>
              </a:lnSpc>
              <a:buFont typeface="나눔스퀘어_ac ExtraBold" charset="0"/>
              <a:buChar char="•"/>
            </a:pPr>
            <a:r>
              <a:rPr lang="en-US" altLang="ko-KR" sz="1800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train</a:t>
            </a:r>
            <a:r>
              <a:rPr lang="en-US" altLang="ko-KR" sz="1800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 </a:t>
            </a:r>
            <a:r>
              <a:rPr lang="ko-KR" altLang="en-US" sz="1800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종료 시점의 터미널 화면</a:t>
            </a:r>
            <a:r>
              <a:rPr lang="en-US" altLang="ko-KR" sz="1800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, test </a:t>
            </a:r>
            <a:r>
              <a:rPr lang="ko-KR" altLang="en-US" sz="1800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실행한 터미널 화면 캡처하여 첨부 </a:t>
            </a:r>
            <a:endParaRPr lang="en-US" altLang="ko-KR" sz="1800" b="1" spc="-15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나눔스퀘어_ac ExtraBold" charset="0"/>
            </a:endParaRPr>
          </a:p>
          <a:p>
            <a:pPr marL="774700" lvl="1" indent="-317500" algn="l">
              <a:lnSpc>
                <a:spcPct val="100000"/>
              </a:lnSpc>
              <a:buFont typeface="나눔스퀘어_ac ExtraBold" charset="0"/>
              <a:buChar char="•"/>
            </a:pPr>
            <a:r>
              <a:rPr lang="en-US" altLang="ko-KR" sz="1800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train</a:t>
            </a:r>
            <a:r>
              <a:rPr lang="en-US" altLang="ko-KR" sz="1800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 </a:t>
            </a:r>
            <a:r>
              <a:rPr lang="ko-KR" altLang="en-US" sz="1800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종료 후 생성되는 </a:t>
            </a:r>
            <a:r>
              <a:rPr lang="en-US" altLang="ko-KR" sz="1800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PR_curve.png, results.png </a:t>
            </a:r>
            <a:r>
              <a:rPr lang="ko-KR" altLang="en-US" sz="1800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첨부</a:t>
            </a:r>
            <a:endParaRPr lang="en-US" altLang="ko-KR" sz="1800" b="1" spc="-15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나눔스퀘어_ac ExtraBold" charset="0"/>
            </a:endParaRPr>
          </a:p>
          <a:p>
            <a:pPr marL="774700" lvl="1" indent="-317500" algn="l">
              <a:lnSpc>
                <a:spcPct val="100000"/>
              </a:lnSpc>
              <a:buFont typeface="나눔스퀘어_ac ExtraBold" charset="0"/>
              <a:buChar char="•"/>
            </a:pPr>
            <a:r>
              <a:rPr lang="ko-KR" altLang="en-US" sz="1800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성능 개선을 위해 실험한 내용 및 학습 전략</a:t>
            </a:r>
            <a:endParaRPr lang="en-US" altLang="ko-KR" sz="1800" b="1" spc="-15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나눔스퀘어_ac ExtraBold" charset="0"/>
            </a:endParaRPr>
          </a:p>
          <a:p>
            <a:pPr marL="774700" lvl="1" indent="-317500" algn="l">
              <a:lnSpc>
                <a:spcPct val="100000"/>
              </a:lnSpc>
              <a:buFont typeface="나눔스퀘어_ac ExtraBold" charset="0"/>
              <a:buChar char="•"/>
            </a:pPr>
            <a:r>
              <a:rPr lang="ko-KR" altLang="en-US" sz="1800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성능 분석 </a:t>
            </a:r>
            <a:r>
              <a:rPr lang="en-US" altLang="ko-KR" sz="1800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: </a:t>
            </a:r>
            <a:r>
              <a:rPr lang="ko-KR" altLang="en-US" sz="1800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잘못된 검출 케이스 확인 </a:t>
            </a:r>
            <a:r>
              <a:rPr lang="en-US" altLang="ko-KR" sz="1800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/</a:t>
            </a:r>
            <a:r>
              <a:rPr lang="ko-KR" altLang="en-US" sz="1800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 개선할 수 있는 방향 제안</a:t>
            </a:r>
            <a:endParaRPr lang="en-US" altLang="ko-KR" sz="1800" b="1" spc="-15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나눔스퀘어_ac ExtraBold" charset="0"/>
            </a:endParaRPr>
          </a:p>
          <a:p>
            <a:pPr marL="317500" indent="-317500" algn="l">
              <a:lnSpc>
                <a:spcPct val="100000"/>
              </a:lnSpc>
              <a:buFont typeface="나눔스퀘어_ac ExtraBold" charset="0"/>
              <a:buChar char="•"/>
            </a:pP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제출 시 최저점수가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 40</a:t>
            </a: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점이므로 늦더라도 제출 할 것 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(</a:t>
            </a:r>
            <a:r>
              <a:rPr lang="ko-KR" altLang="en-US" b="1" spc="-1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미제출</a:t>
            </a: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 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: 0</a:t>
            </a: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점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)</a:t>
            </a:r>
          </a:p>
          <a:p>
            <a:pPr marL="317500" indent="-317500" algn="l">
              <a:lnSpc>
                <a:spcPct val="100000"/>
              </a:lnSpc>
              <a:buFont typeface="나눔스퀘어_ac ExtraBold" charset="0"/>
              <a:buChar char="•"/>
            </a:pP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표절 심증이 있을 시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,</a:t>
            </a: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 최저점수 반영</a:t>
            </a:r>
            <a:endParaRPr lang="en-US" altLang="ko-KR" b="1" spc="-15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나눔스퀘어_ac ExtraBold" charset="0"/>
            </a:endParaRPr>
          </a:p>
          <a:p>
            <a:pPr algn="l">
              <a:lnSpc>
                <a:spcPct val="100000"/>
              </a:lnSpc>
            </a:pPr>
            <a:endParaRPr lang="en-US" altLang="ko-KR" b="1" spc="-15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나눔스퀘어_ac ExtraBold" charset="0"/>
            </a:endParaRPr>
          </a:p>
          <a:p>
            <a:pPr>
              <a:lnSpc>
                <a:spcPct val="100000"/>
              </a:lnSpc>
            </a:pPr>
            <a:r>
              <a:rPr lang="en-US" altLang="ko-KR" b="1" spc="-15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* train, valid, test </a:t>
            </a:r>
            <a:r>
              <a:rPr lang="ko-KR" altLang="en-US" b="1" spc="-15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데이터셋 구성 변경은 금합니다</a:t>
            </a:r>
            <a:r>
              <a:rPr lang="en-US" altLang="ko-KR" b="1" spc="-15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AB78B9-FDC4-4F48-8F67-489DD1A1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273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00000"/>
                </a:lnSpc>
                <a:defRPr sz="3200" b="1" spc="-150" baseline="0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CV Homework 1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"/>
              <p:cNvSpPr txBox="1">
                <a:spLocks noChangeArrowheads="1"/>
              </p:cNvSpPr>
              <p:nvPr/>
            </p:nvSpPr>
            <p:spPr>
              <a:xfrm>
                <a:off x="637563" y="1145700"/>
                <a:ext cx="11293882" cy="4376073"/>
              </a:xfrm>
              <a:prstGeom prst="rect">
                <a:avLst/>
              </a:prstGeom>
              <a:ln/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b="1" spc="-15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  <a:sym typeface="나눔스퀘어_ac ExtraBold" charset="0"/>
                  </a:rPr>
                  <a:t>Ozgenel</a:t>
                </a:r>
                <a:r>
                  <a:rPr lang="en-US" altLang="ko-KR" b="1" spc="-15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  <a:sym typeface="나눔스퀘어_ac ExtraBold" charset="0"/>
                  </a:rPr>
                  <a:t>(METU): </a:t>
                </a:r>
                <a:r>
                  <a:rPr lang="en-US" altLang="ko-KR" b="1" spc="-15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</a:rPr>
                  <a:t>Concrete Crack Images</a:t>
                </a:r>
                <a:endParaRPr lang="en-US" altLang="ko-KR" spc="-15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endParaRPr>
              </a:p>
              <a:p>
                <a:pPr algn="l"/>
                <a:r>
                  <a:rPr lang="en-US" altLang="ko-KR" spc="-15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</a:rPr>
                  <a:t>Image size : 224 </a:t>
                </a:r>
                <a14:m>
                  <m:oMath xmlns:m="http://schemas.openxmlformats.org/officeDocument/2006/math">
                    <m:r>
                      <a:rPr lang="en-US" altLang="ko-KR" b="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pc="-15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</a:rPr>
                  <a:t> 224</a:t>
                </a:r>
              </a:p>
              <a:p>
                <a:pPr algn="l"/>
                <a:r>
                  <a:rPr lang="en-US" altLang="ko-KR" spc="-15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</a:rPr>
                  <a:t>Dataset</a:t>
                </a:r>
                <a:br>
                  <a:rPr lang="en-US" altLang="ko-KR" spc="-15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</a:rPr>
                </a:br>
                <a:r>
                  <a:rPr lang="en-US" altLang="ko-KR" b="1" spc="-15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  <a:sym typeface="나눔스퀘어_ac ExtraBold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63" y="1145700"/>
                <a:ext cx="11293882" cy="4376073"/>
              </a:xfrm>
              <a:prstGeom prst="rect">
                <a:avLst/>
              </a:prstGeom>
              <a:blipFill>
                <a:blip r:embed="rId5"/>
                <a:stretch>
                  <a:fillRect l="-864" t="-1811"/>
                </a:stretch>
              </a:blipFill>
              <a:ln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AB78B9-FDC4-4F48-8F67-489DD1A1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55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18619D-D9DB-4DB8-88E9-BBB7BE54E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404" y="2128225"/>
            <a:ext cx="5075488" cy="3425261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63E1A4E-6639-4970-B77D-46D803B13704}"/>
              </a:ext>
            </a:extLst>
          </p:cNvPr>
          <p:cNvGraphicFramePr>
            <a:graphicFrameLocks noGrp="1"/>
          </p:cNvGraphicFramePr>
          <p:nvPr/>
        </p:nvGraphicFramePr>
        <p:xfrm>
          <a:off x="745464" y="4050671"/>
          <a:ext cx="5350536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7634">
                  <a:extLst>
                    <a:ext uri="{9D8B030D-6E8A-4147-A177-3AD203B41FA5}">
                      <a16:colId xmlns:a16="http://schemas.microsoft.com/office/drawing/2014/main" val="4186344763"/>
                    </a:ext>
                  </a:extLst>
                </a:gridCol>
                <a:gridCol w="1337634">
                  <a:extLst>
                    <a:ext uri="{9D8B030D-6E8A-4147-A177-3AD203B41FA5}">
                      <a16:colId xmlns:a16="http://schemas.microsoft.com/office/drawing/2014/main" val="553799020"/>
                    </a:ext>
                  </a:extLst>
                </a:gridCol>
                <a:gridCol w="1337634">
                  <a:extLst>
                    <a:ext uri="{9D8B030D-6E8A-4147-A177-3AD203B41FA5}">
                      <a16:colId xmlns:a16="http://schemas.microsoft.com/office/drawing/2014/main" val="4143500717"/>
                    </a:ext>
                  </a:extLst>
                </a:gridCol>
                <a:gridCol w="1337634">
                  <a:extLst>
                    <a:ext uri="{9D8B030D-6E8A-4147-A177-3AD203B41FA5}">
                      <a16:colId xmlns:a16="http://schemas.microsoft.com/office/drawing/2014/main" val="3864530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Crack</a:t>
                      </a:r>
                      <a:endParaRPr lang="ko-KR" altLang="en-US" dirty="0"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Non-Crack</a:t>
                      </a:r>
                      <a:endParaRPr lang="ko-KR" altLang="en-US" dirty="0"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Total</a:t>
                      </a:r>
                      <a:endParaRPr lang="ko-KR" altLang="en-US" dirty="0"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89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Train</a:t>
                      </a:r>
                      <a:endParaRPr lang="ko-KR" altLang="en-US" dirty="0"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5400</a:t>
                      </a:r>
                      <a:endParaRPr lang="ko-KR" altLang="en-US" dirty="0"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600</a:t>
                      </a:r>
                      <a:endParaRPr lang="ko-KR" altLang="en-US" dirty="0"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6000</a:t>
                      </a:r>
                      <a:endParaRPr lang="ko-KR" altLang="en-US" dirty="0"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57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Valid</a:t>
                      </a:r>
                      <a:endParaRPr lang="ko-KR" altLang="en-US" dirty="0"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1800</a:t>
                      </a:r>
                      <a:endParaRPr lang="ko-KR" altLang="en-US" dirty="0"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200</a:t>
                      </a:r>
                      <a:endParaRPr lang="ko-KR" altLang="en-US" dirty="0"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2000</a:t>
                      </a:r>
                      <a:endParaRPr lang="ko-KR" altLang="en-US" dirty="0"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6918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Test</a:t>
                      </a:r>
                      <a:endParaRPr lang="ko-KR" altLang="en-US" dirty="0"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180</a:t>
                      </a:r>
                      <a:endParaRPr lang="ko-KR" altLang="en-US" dirty="0"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20</a:t>
                      </a:r>
                      <a:endParaRPr lang="ko-KR" altLang="en-US" dirty="0"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200</a:t>
                      </a:r>
                      <a:endParaRPr lang="ko-KR" altLang="en-US" dirty="0"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193827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5CF317-14CF-405D-8B16-49DD53B1FBB9}"/>
              </a:ext>
            </a:extLst>
          </p:cNvPr>
          <p:cNvSpPr/>
          <p:nvPr/>
        </p:nvSpPr>
        <p:spPr>
          <a:xfrm>
            <a:off x="1442936" y="6454572"/>
            <a:ext cx="930612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spc="-15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hlinkClick r:id="rId7"/>
              </a:rPr>
              <a:t>https://www.academia.edu/download/60483368/2018-Performance_Comparison_of_Pretrained_Convolutional_Neural_Networks_on_Crack_Detection_in_Buildings-_ISARC201820190904-28888-14zdu4h.pdf</a:t>
            </a:r>
            <a:endParaRPr lang="ko-KR" altLang="en-US" sz="1050" spc="-150" dirty="0">
              <a:solidFill>
                <a:schemeClr val="bg1">
                  <a:lumMod val="6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299FA0C-9E21-4B44-A0EF-6D3760B7452A}"/>
              </a:ext>
            </a:extLst>
          </p:cNvPr>
          <p:cNvGraphicFramePr>
            <a:graphicFrameLocks noGrp="1"/>
          </p:cNvGraphicFramePr>
          <p:nvPr/>
        </p:nvGraphicFramePr>
        <p:xfrm>
          <a:off x="745464" y="2581416"/>
          <a:ext cx="5350536" cy="101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7634">
                  <a:extLst>
                    <a:ext uri="{9D8B030D-6E8A-4147-A177-3AD203B41FA5}">
                      <a16:colId xmlns:a16="http://schemas.microsoft.com/office/drawing/2014/main" val="4186344763"/>
                    </a:ext>
                  </a:extLst>
                </a:gridCol>
                <a:gridCol w="1337634">
                  <a:extLst>
                    <a:ext uri="{9D8B030D-6E8A-4147-A177-3AD203B41FA5}">
                      <a16:colId xmlns:a16="http://schemas.microsoft.com/office/drawing/2014/main" val="553799020"/>
                    </a:ext>
                  </a:extLst>
                </a:gridCol>
                <a:gridCol w="1337634">
                  <a:extLst>
                    <a:ext uri="{9D8B030D-6E8A-4147-A177-3AD203B41FA5}">
                      <a16:colId xmlns:a16="http://schemas.microsoft.com/office/drawing/2014/main" val="4143500717"/>
                    </a:ext>
                  </a:extLst>
                </a:gridCol>
                <a:gridCol w="1337634">
                  <a:extLst>
                    <a:ext uri="{9D8B030D-6E8A-4147-A177-3AD203B41FA5}">
                      <a16:colId xmlns:a16="http://schemas.microsoft.com/office/drawing/2014/main" val="3864530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Crack</a:t>
                      </a:r>
                      <a:endParaRPr lang="ko-KR" altLang="en-US" dirty="0"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Non-Crack</a:t>
                      </a:r>
                      <a:endParaRPr lang="ko-KR" altLang="en-US" dirty="0"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Total</a:t>
                      </a:r>
                      <a:endParaRPr lang="ko-KR" altLang="en-US" dirty="0"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89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ORIGIN</a:t>
                      </a:r>
                      <a:endParaRPr lang="ko-KR" altLang="en-US" dirty="0"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20000</a:t>
                      </a:r>
                      <a:endParaRPr lang="ko-KR" altLang="en-US" dirty="0"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20000</a:t>
                      </a:r>
                      <a:endParaRPr lang="ko-KR" altLang="en-US" dirty="0"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40000</a:t>
                      </a:r>
                      <a:endParaRPr lang="ko-KR" altLang="en-US" dirty="0">
                        <a:latin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572042"/>
                  </a:ext>
                </a:extLst>
              </a:tr>
            </a:tbl>
          </a:graphicData>
        </a:graphic>
      </p:graphicFrame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8A5D3145-054C-4CAB-849D-856267ED02F4}"/>
              </a:ext>
            </a:extLst>
          </p:cNvPr>
          <p:cNvSpPr/>
          <p:nvPr/>
        </p:nvSpPr>
        <p:spPr>
          <a:xfrm>
            <a:off x="3261847" y="3514215"/>
            <a:ext cx="317770" cy="34756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BAE659-8836-45AF-884A-D7063F38441F}"/>
              </a:ext>
            </a:extLst>
          </p:cNvPr>
          <p:cNvSpPr txBox="1"/>
          <p:nvPr/>
        </p:nvSpPr>
        <p:spPr>
          <a:xfrm>
            <a:off x="2238375" y="5856481"/>
            <a:ext cx="771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 Labels </a:t>
            </a:r>
            <a:r>
              <a:rPr lang="ko-KR" altLang="en-US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데이터의 외부</a:t>
            </a:r>
            <a:r>
              <a:rPr lang="en-US" altLang="ko-KR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유출은 금합니다</a:t>
            </a:r>
            <a:r>
              <a:rPr lang="en-US" altLang="ko-KR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2000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6952AF-81C9-4304-82BD-B8D69A3CC278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4FC882-04C4-4347-B16F-69AD68BF8AA1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1. YOLO v5 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다운로드</a:t>
              </a:r>
              <a:endParaRPr lang="en-US" altLang="ko-KR" sz="3200" b="1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480524-FED3-42B6-8E70-5B415DFED30E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4" name="Picture 3" descr="C:\Users\admin\Desktop\1.PNG">
              <a:extLst>
                <a:ext uri="{FF2B5EF4-FFF2-40B4-BE49-F238E27FC236}">
                  <a16:creationId xmlns:a16="http://schemas.microsoft.com/office/drawing/2014/main" id="{95204F93-5EAB-4E5E-BA89-7B480733C9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C559870-9E99-4DC2-B720-709736B4D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54C761-5907-4FE0-A40D-F1D779163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F33A4D-3D4A-E00C-5CA4-49EA5033B39A}"/>
              </a:ext>
            </a:extLst>
          </p:cNvPr>
          <p:cNvSpPr txBox="1"/>
          <p:nvPr/>
        </p:nvSpPr>
        <p:spPr>
          <a:xfrm>
            <a:off x="405589" y="1167056"/>
            <a:ext cx="766389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YOLOv5 requirements 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모두 설치된 가상환경 </a:t>
            </a:r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Activate (ex. cv_edu2)</a:t>
            </a:r>
          </a:p>
          <a:p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conda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activate cv_edu2</a:t>
            </a:r>
          </a:p>
          <a:p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가상환경에 </a:t>
            </a:r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 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설치</a:t>
            </a:r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설치되어 있을 시 </a:t>
            </a:r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Pass)</a:t>
            </a:r>
          </a:p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- 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conda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install git </a:t>
            </a:r>
          </a:p>
          <a:p>
            <a:pPr marL="342900" indent="-342900">
              <a:buAutoNum type="arabicPeriod"/>
            </a:pPr>
            <a:endParaRPr lang="en-US" altLang="ko-KR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yolov5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다운받을 디렉터리로 이동 후 </a:t>
            </a:r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 clone</a:t>
            </a:r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 다운</a:t>
            </a:r>
            <a:endParaRPr lang="en-US" altLang="ko-KR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- cd /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원하는 디렉토리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</a:p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- git clone https://github.com/ultralytics/yolov5.git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8CB4E9-3854-FBFF-22E7-FCE417C74F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482"/>
          <a:stretch/>
        </p:blipFill>
        <p:spPr>
          <a:xfrm>
            <a:off x="776136" y="2677679"/>
            <a:ext cx="6333834" cy="2437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4C269F1-A321-8700-95E7-81B6F51065CD}"/>
              </a:ext>
            </a:extLst>
          </p:cNvPr>
          <p:cNvSpPr/>
          <p:nvPr/>
        </p:nvSpPr>
        <p:spPr>
          <a:xfrm>
            <a:off x="776136" y="2632668"/>
            <a:ext cx="1042616" cy="28871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477612-DA6C-DC47-3D87-E2CB13E6A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136" y="4166803"/>
            <a:ext cx="10269604" cy="4771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304CC5-B35B-EE61-7C3B-4F427654CE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8717" y="4865566"/>
            <a:ext cx="5654566" cy="181820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EC15BF-1DEC-0CA8-503D-9C9EE2F712DB}"/>
              </a:ext>
            </a:extLst>
          </p:cNvPr>
          <p:cNvSpPr/>
          <p:nvPr/>
        </p:nvSpPr>
        <p:spPr>
          <a:xfrm>
            <a:off x="5727560" y="5644061"/>
            <a:ext cx="1245996" cy="622998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다운로드 확인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9611B8F-6F2A-C223-244A-943E6B32CE81}"/>
              </a:ext>
            </a:extLst>
          </p:cNvPr>
          <p:cNvSpPr/>
          <p:nvPr/>
        </p:nvSpPr>
        <p:spPr>
          <a:xfrm>
            <a:off x="776136" y="4164115"/>
            <a:ext cx="942132" cy="4771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309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001DE5DE-FC09-3700-C3AA-E89E138701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85" r="15288"/>
          <a:stretch/>
        </p:blipFill>
        <p:spPr>
          <a:xfrm>
            <a:off x="5396178" y="2645228"/>
            <a:ext cx="6663938" cy="349908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6952AF-81C9-4304-82BD-B8D69A3CC278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4FC882-04C4-4347-B16F-69AD68BF8AA1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2. 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학습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/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검증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/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테스트 데이터셋 준비</a:t>
              </a:r>
              <a:endParaRPr lang="en-US" altLang="ko-KR" sz="3200" b="1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480524-FED3-42B6-8E70-5B415DFED30E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4" name="Picture 3" descr="C:\Users\admin\Desktop\1.PNG">
              <a:extLst>
                <a:ext uri="{FF2B5EF4-FFF2-40B4-BE49-F238E27FC236}">
                  <a16:creationId xmlns:a16="http://schemas.microsoft.com/office/drawing/2014/main" id="{95204F93-5EAB-4E5E-BA89-7B480733C9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C559870-9E99-4DC2-B720-709736B4D3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54C761-5907-4FE0-A40D-F1D779163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6978"/>
            <a:ext cx="2743200" cy="365125"/>
          </a:xfrm>
        </p:spPr>
        <p:txBody>
          <a:bodyPr/>
          <a:lstStyle/>
          <a:p>
            <a:fld id="{DD00D07E-E281-4468-AE46-4A1D447C7D22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30B1F1-8DF3-7898-8D86-632F177B7C22}"/>
              </a:ext>
            </a:extLst>
          </p:cNvPr>
          <p:cNvSpPr txBox="1"/>
          <p:nvPr/>
        </p:nvSpPr>
        <p:spPr>
          <a:xfrm>
            <a:off x="194576" y="1077537"/>
            <a:ext cx="116870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YOLOv5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에서 </a:t>
            </a:r>
            <a:r>
              <a:rPr lang="ko-KR" altLang="en-US" sz="1600" b="1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이미지 데이터는 </a:t>
            </a:r>
            <a:r>
              <a:rPr lang="en-US" altLang="ko-KR" sz="1600" b="1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images </a:t>
            </a:r>
            <a:r>
              <a:rPr lang="ko-KR" altLang="en-US" sz="1600" b="1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폴더 내에</a:t>
            </a:r>
            <a:r>
              <a:rPr lang="en-US" altLang="ko-KR" sz="1600" b="1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600" b="1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라벨 데이터는 </a:t>
            </a:r>
            <a:r>
              <a:rPr lang="en-US" altLang="ko-KR" sz="1600" b="1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labels </a:t>
            </a:r>
            <a:r>
              <a:rPr lang="ko-KR" altLang="en-US" sz="1600" b="1" u="sng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폴더 내에 위치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시켜야 읽어올 수 있다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YOLOv5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는 </a:t>
            </a:r>
            <a:r>
              <a:rPr lang="en-US" altLang="ko-KR" sz="16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yaml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파일을 통해 학습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검증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테스트 데이터셋이 위치한 디렉토리 위치를 알아낸다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Images 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폴더 내 구조와 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labels 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폴더 내 구조가 같아야 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yolov5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라벨 데이터를 읽을 수 있다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(</a:t>
            </a:r>
            <a:r>
              <a:rPr lang="en-US" altLang="ko-KR" sz="16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yaml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에서는 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images 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위치만 명시하기 때문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endParaRPr lang="en-US" altLang="ko-KR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2A0125-C874-C50A-DB4E-A65F81515A59}"/>
              </a:ext>
            </a:extLst>
          </p:cNvPr>
          <p:cNvSpPr txBox="1"/>
          <p:nvPr/>
        </p:nvSpPr>
        <p:spPr>
          <a:xfrm>
            <a:off x="1840661" y="3024402"/>
            <a:ext cx="89800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images</a:t>
            </a:r>
            <a:endParaRPr lang="ko-KR" altLang="en-US" sz="1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5786EB-A4F6-B617-6A0A-0B7656E9C9F0}"/>
              </a:ext>
            </a:extLst>
          </p:cNvPr>
          <p:cNvSpPr txBox="1"/>
          <p:nvPr/>
        </p:nvSpPr>
        <p:spPr>
          <a:xfrm>
            <a:off x="1866309" y="4958302"/>
            <a:ext cx="84670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labels</a:t>
            </a:r>
            <a:endParaRPr lang="ko-KR" altLang="en-US" sz="1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9016C0-1D0B-9819-DA3F-569750E25560}"/>
              </a:ext>
            </a:extLst>
          </p:cNvPr>
          <p:cNvSpPr txBox="1"/>
          <p:nvPr/>
        </p:nvSpPr>
        <p:spPr>
          <a:xfrm>
            <a:off x="2684674" y="3525622"/>
            <a:ext cx="66133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train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7655C3-5DEC-5231-A7C0-04282ABAA8DD}"/>
              </a:ext>
            </a:extLst>
          </p:cNvPr>
          <p:cNvSpPr txBox="1"/>
          <p:nvPr/>
        </p:nvSpPr>
        <p:spPr>
          <a:xfrm>
            <a:off x="2704007" y="3978361"/>
            <a:ext cx="65114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valid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B8337C1-B251-56E8-804E-91FD20D43002}"/>
              </a:ext>
            </a:extLst>
          </p:cNvPr>
          <p:cNvCxnSpPr>
            <a:endCxn id="19" idx="1"/>
          </p:cNvCxnSpPr>
          <p:nvPr/>
        </p:nvCxnSpPr>
        <p:spPr>
          <a:xfrm rot="16200000" flipH="1">
            <a:off x="1427978" y="2780996"/>
            <a:ext cx="413870" cy="411495"/>
          </a:xfrm>
          <a:prstGeom prst="bentConnector2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8BC2525E-AFB6-7F04-9911-FA9AB50EC640}"/>
              </a:ext>
            </a:extLst>
          </p:cNvPr>
          <p:cNvCxnSpPr>
            <a:cxnSpLocks/>
            <a:endCxn id="21" idx="1"/>
          </p:cNvCxnSpPr>
          <p:nvPr/>
        </p:nvCxnSpPr>
        <p:spPr>
          <a:xfrm rot="16200000" flipH="1">
            <a:off x="792354" y="4053624"/>
            <a:ext cx="1929336" cy="218574"/>
          </a:xfrm>
          <a:prstGeom prst="bentConnector2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F262556C-72A3-8231-8A01-7B9762E2C94C}"/>
              </a:ext>
            </a:extLst>
          </p:cNvPr>
          <p:cNvCxnSpPr>
            <a:stCxn id="19" idx="2"/>
            <a:endCxn id="29" idx="1"/>
          </p:cNvCxnSpPr>
          <p:nvPr/>
        </p:nvCxnSpPr>
        <p:spPr>
          <a:xfrm rot="16200000" flipH="1">
            <a:off x="2321197" y="3331421"/>
            <a:ext cx="331943" cy="395011"/>
          </a:xfrm>
          <a:prstGeom prst="bentConnector2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1AF4C1D7-2F18-DA28-4B40-E7E101BC5E7B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08998" y="3545548"/>
            <a:ext cx="784682" cy="423352"/>
          </a:xfrm>
          <a:prstGeom prst="bentConnector2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FBA7620-0A4D-2A2E-629F-A85A2F2C3CD8}"/>
              </a:ext>
            </a:extLst>
          </p:cNvPr>
          <p:cNvSpPr txBox="1"/>
          <p:nvPr/>
        </p:nvSpPr>
        <p:spPr>
          <a:xfrm>
            <a:off x="559823" y="2161640"/>
            <a:ext cx="3877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&lt;YOLO v5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학습 시 지켜야 할 디렉터리 구조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10B998C-D4AF-5F23-2157-07FB25D2B3DE}"/>
              </a:ext>
            </a:extLst>
          </p:cNvPr>
          <p:cNvSpPr txBox="1"/>
          <p:nvPr/>
        </p:nvSpPr>
        <p:spPr>
          <a:xfrm>
            <a:off x="7574409" y="2139699"/>
            <a:ext cx="2675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&lt;coco128.yaml file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예시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4C699B3-DFFF-7756-694A-D7C27324BC56}"/>
              </a:ext>
            </a:extLst>
          </p:cNvPr>
          <p:cNvSpPr/>
          <p:nvPr/>
        </p:nvSpPr>
        <p:spPr>
          <a:xfrm>
            <a:off x="5332996" y="2936603"/>
            <a:ext cx="3024134" cy="1222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1C716C4-69D6-FA4A-E055-C7B9A4AAF117}"/>
              </a:ext>
            </a:extLst>
          </p:cNvPr>
          <p:cNvCxnSpPr>
            <a:cxnSpLocks/>
            <a:stCxn id="56" idx="1"/>
            <a:endCxn id="2" idx="3"/>
          </p:cNvCxnSpPr>
          <p:nvPr/>
        </p:nvCxnSpPr>
        <p:spPr>
          <a:xfrm flipH="1" flipV="1">
            <a:off x="2990405" y="2709922"/>
            <a:ext cx="2342591" cy="2877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6214B5A-A987-9599-3854-0473432A0F9E}"/>
              </a:ext>
            </a:extLst>
          </p:cNvPr>
          <p:cNvSpPr/>
          <p:nvPr/>
        </p:nvSpPr>
        <p:spPr>
          <a:xfrm>
            <a:off x="5332995" y="3074284"/>
            <a:ext cx="1611143" cy="40441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730F864-0FAB-2C08-747F-875361933966}"/>
              </a:ext>
            </a:extLst>
          </p:cNvPr>
          <p:cNvCxnSpPr>
            <a:cxnSpLocks/>
            <a:stCxn id="71" idx="1"/>
            <a:endCxn id="19" idx="3"/>
          </p:cNvCxnSpPr>
          <p:nvPr/>
        </p:nvCxnSpPr>
        <p:spPr>
          <a:xfrm flipH="1" flipV="1">
            <a:off x="2738664" y="3193679"/>
            <a:ext cx="2594331" cy="828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A6BB77D-369A-4C8D-9451-967A588B92C2}"/>
              </a:ext>
            </a:extLst>
          </p:cNvPr>
          <p:cNvSpPr txBox="1"/>
          <p:nvPr/>
        </p:nvSpPr>
        <p:spPr>
          <a:xfrm>
            <a:off x="2694742" y="4431099"/>
            <a:ext cx="5790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test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2334AA50-CBD0-4C94-B2BB-53873D9866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08998" y="4009500"/>
            <a:ext cx="784682" cy="423352"/>
          </a:xfrm>
          <a:prstGeom prst="bentConnector2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0B5F6DE-99E3-4C4F-7DAB-222B06FDCB2D}"/>
              </a:ext>
            </a:extLst>
          </p:cNvPr>
          <p:cNvSpPr txBox="1"/>
          <p:nvPr/>
        </p:nvSpPr>
        <p:spPr>
          <a:xfrm>
            <a:off x="523639" y="2540645"/>
            <a:ext cx="246676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Dataset Root Directory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2FDCF2-C905-42FA-B654-C27C6CF8C71C}"/>
              </a:ext>
            </a:extLst>
          </p:cNvPr>
          <p:cNvSpPr txBox="1"/>
          <p:nvPr/>
        </p:nvSpPr>
        <p:spPr>
          <a:xfrm>
            <a:off x="2684674" y="5459001"/>
            <a:ext cx="66133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train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D801CB-A515-4D04-ACE2-EF9270993552}"/>
              </a:ext>
            </a:extLst>
          </p:cNvPr>
          <p:cNvSpPr txBox="1"/>
          <p:nvPr/>
        </p:nvSpPr>
        <p:spPr>
          <a:xfrm>
            <a:off x="2704007" y="5911740"/>
            <a:ext cx="65114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valid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4178A42B-F954-4A99-B408-32F13614BBB5}"/>
              </a:ext>
            </a:extLst>
          </p:cNvPr>
          <p:cNvCxnSpPr>
            <a:endCxn id="40" idx="1"/>
          </p:cNvCxnSpPr>
          <p:nvPr/>
        </p:nvCxnSpPr>
        <p:spPr>
          <a:xfrm>
            <a:off x="2289663" y="5296334"/>
            <a:ext cx="395011" cy="33194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C4CD4CA5-13DD-4C91-8509-F0A0061E8B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08998" y="5478927"/>
            <a:ext cx="784682" cy="423352"/>
          </a:xfrm>
          <a:prstGeom prst="bentConnector2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15463B0-F1A1-4E89-BAD9-4DD89B59B240}"/>
              </a:ext>
            </a:extLst>
          </p:cNvPr>
          <p:cNvSpPr txBox="1"/>
          <p:nvPr/>
        </p:nvSpPr>
        <p:spPr>
          <a:xfrm>
            <a:off x="2694742" y="6364478"/>
            <a:ext cx="57900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test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BE722235-41CE-467C-BCB6-E3722B76ED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08998" y="5942879"/>
            <a:ext cx="784682" cy="423352"/>
          </a:xfrm>
          <a:prstGeom prst="bentConnector2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61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6952AF-81C9-4304-82BD-B8D69A3CC278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4FC882-04C4-4347-B16F-69AD68BF8AA1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2. 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학습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/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검증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/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테스트 데이터셋 준비</a:t>
              </a:r>
              <a:endParaRPr lang="en-US" altLang="ko-KR" sz="3200" b="1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480524-FED3-42B6-8E70-5B415DFED30E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4" name="Picture 3" descr="C:\Users\admin\Desktop\1.PNG">
              <a:extLst>
                <a:ext uri="{FF2B5EF4-FFF2-40B4-BE49-F238E27FC236}">
                  <a16:creationId xmlns:a16="http://schemas.microsoft.com/office/drawing/2014/main" id="{95204F93-5EAB-4E5E-BA89-7B480733C9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C559870-9E99-4DC2-B720-709736B4D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30B1F1-8DF3-7898-8D86-632F177B7C22}"/>
              </a:ext>
            </a:extLst>
          </p:cNvPr>
          <p:cNvSpPr txBox="1"/>
          <p:nvPr/>
        </p:nvSpPr>
        <p:spPr>
          <a:xfrm>
            <a:off x="405589" y="1167056"/>
            <a:ext cx="7735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실제 학습에 사용된 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yolov5/data/</a:t>
            </a:r>
            <a:r>
              <a:rPr lang="en-US" altLang="ko-KR" sz="16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crack.yaml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 데이터셋 디렉토리 예시이니 참조할 것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2D7F230-CA3D-9A8A-F682-2E5808794A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83" r="39792"/>
          <a:stretch/>
        </p:blipFill>
        <p:spPr>
          <a:xfrm>
            <a:off x="443683" y="2390842"/>
            <a:ext cx="3880668" cy="160965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C087AA1-E21A-524C-BC80-27C8BA435CCE}"/>
              </a:ext>
            </a:extLst>
          </p:cNvPr>
          <p:cNvSpPr/>
          <p:nvPr/>
        </p:nvSpPr>
        <p:spPr>
          <a:xfrm>
            <a:off x="443682" y="3613218"/>
            <a:ext cx="3156768" cy="39577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AD80F-D53F-5B29-B6D4-F4550098D993}"/>
              </a:ext>
            </a:extLst>
          </p:cNvPr>
          <p:cNvSpPr/>
          <p:nvPr/>
        </p:nvSpPr>
        <p:spPr>
          <a:xfrm>
            <a:off x="443683" y="4369966"/>
            <a:ext cx="3156767" cy="648617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 데이터셋에 대한 클래스 개수와 이름 꼭 명시할 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1C8EAB-8717-A2FC-B709-B0E5AFC27348}"/>
              </a:ext>
            </a:extLst>
          </p:cNvPr>
          <p:cNvSpPr txBox="1"/>
          <p:nvPr/>
        </p:nvSpPr>
        <p:spPr>
          <a:xfrm>
            <a:off x="419708" y="1609407"/>
            <a:ext cx="4392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yolov5/data/coco128.yaml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수정하여 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yolov5/data/</a:t>
            </a:r>
            <a:r>
              <a:rPr lang="en-US" altLang="ko-KR" sz="16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crack.yaml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만듦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0E1B68FF-1E0F-1D46-4284-AB369EC721CF}"/>
              </a:ext>
            </a:extLst>
          </p:cNvPr>
          <p:cNvSpPr/>
          <p:nvPr/>
        </p:nvSpPr>
        <p:spPr>
          <a:xfrm>
            <a:off x="1905000" y="4098313"/>
            <a:ext cx="276225" cy="204653"/>
          </a:xfrm>
          <a:prstGeom prst="downArrow">
            <a:avLst/>
          </a:prstGeom>
          <a:solidFill>
            <a:srgbClr val="2F5597"/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BB6537-39CC-21AD-90DF-F8F9BDE89A8D}"/>
              </a:ext>
            </a:extLst>
          </p:cNvPr>
          <p:cNvSpPr txBox="1"/>
          <p:nvPr/>
        </p:nvSpPr>
        <p:spPr>
          <a:xfrm>
            <a:off x="4989212" y="1609407"/>
            <a:ext cx="6874190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데이터셋은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yolov5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폴더 내에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datasets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라는 새로운 폴더를 만듦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→ yolov5/datasets/crack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 존재하는 폴더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</a:p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→ yolov5/datasets/crack/images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내에는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train,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valid,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test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폴더가 존재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· 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train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폴더 내에는 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학습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시킬 이미지 데이터가 존재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(.jpg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· 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valid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폴더 내에는 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검증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할 이미지 데이터가 존재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(.jpg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· 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test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폴더 내에는 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테스트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할 이미지 데이터가 존재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(.jpg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→ yolov5/datasets/crack/labels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내에도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train,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valid,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test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폴더가 존재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· 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train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폴더 내에는 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학습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시킬 라벨 데이터가 존재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(.txt)</a:t>
            </a:r>
          </a:p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· 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valid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폴더 내에는 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검증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할 이미지 데이터가 존재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(.txt)</a:t>
            </a:r>
          </a:p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· 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test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폴더 내에는 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테스트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할 라벨 데이터가 존재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(.txt)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D62368-54B3-9025-0499-118832A6D9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9895" y="2365269"/>
            <a:ext cx="4544059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04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6952AF-81C9-4304-82BD-B8D69A3CC278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4FC882-04C4-4347-B16F-69AD68BF8AA1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3. 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모델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선정 및 모델 </a:t>
              </a:r>
              <a:r>
                <a:rPr lang="en-US" altLang="ko-KR" sz="3200" b="1" dirty="0" err="1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yaml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수정</a:t>
              </a:r>
              <a:endParaRPr lang="en-US" altLang="ko-KR" sz="3200" b="1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480524-FED3-42B6-8E70-5B415DFED30E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4" name="Picture 3" descr="C:\Users\admin\Desktop\1.PNG">
              <a:extLst>
                <a:ext uri="{FF2B5EF4-FFF2-40B4-BE49-F238E27FC236}">
                  <a16:creationId xmlns:a16="http://schemas.microsoft.com/office/drawing/2014/main" id="{95204F93-5EAB-4E5E-BA89-7B480733C9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C559870-9E99-4DC2-B720-709736B4D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30B1F1-8DF3-7898-8D86-632F177B7C22}"/>
              </a:ext>
            </a:extLst>
          </p:cNvPr>
          <p:cNvSpPr txBox="1"/>
          <p:nvPr/>
        </p:nvSpPr>
        <p:spPr>
          <a:xfrm>
            <a:off x="405589" y="1167056"/>
            <a:ext cx="8414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yolov5 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 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s/n/m/l/x 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 사용할 모델을 결정한 후 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yolov5/models/</a:t>
            </a:r>
            <a:r>
              <a:rPr lang="ko-KR" altLang="en-US" sz="16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사용할모델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en-US" altLang="ko-KR" sz="16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yaml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수정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2C2FBA-3A25-C51F-B6F5-D41EC3A0B3FC}"/>
              </a:ext>
            </a:extLst>
          </p:cNvPr>
          <p:cNvSpPr txBox="1"/>
          <p:nvPr/>
        </p:nvSpPr>
        <p:spPr>
          <a:xfrm>
            <a:off x="421779" y="1649782"/>
            <a:ext cx="4308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예시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yolov5/data/yolov5s.yaml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수정 후 저장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DEF2C9-F2E8-7DD9-866D-C00F36962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26" y="2065747"/>
            <a:ext cx="7055913" cy="467830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F094C55-02F8-75DC-85C8-375459C8BFBE}"/>
              </a:ext>
            </a:extLst>
          </p:cNvPr>
          <p:cNvSpPr/>
          <p:nvPr/>
        </p:nvSpPr>
        <p:spPr>
          <a:xfrm>
            <a:off x="753626" y="2803489"/>
            <a:ext cx="1617785" cy="13062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78D42DB-CA00-B326-746F-D1F37C85A1C1}"/>
              </a:ext>
            </a:extLst>
          </p:cNvPr>
          <p:cNvSpPr/>
          <p:nvPr/>
        </p:nvSpPr>
        <p:spPr>
          <a:xfrm>
            <a:off x="4173581" y="2548473"/>
            <a:ext cx="3156767" cy="648617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필수 </a:t>
            </a:r>
            <a:r>
              <a:rPr lang="en-US" altLang="ko-KR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 데이터셋에 대한 클래스 개수로 꼭 변경할 것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F4E15A-E7A9-79F4-2B38-9FCB1C5BDE24}"/>
              </a:ext>
            </a:extLst>
          </p:cNvPr>
          <p:cNvCxnSpPr>
            <a:stCxn id="8" idx="3"/>
            <a:endCxn id="22" idx="1"/>
          </p:cNvCxnSpPr>
          <p:nvPr/>
        </p:nvCxnSpPr>
        <p:spPr>
          <a:xfrm>
            <a:off x="2371411" y="2868804"/>
            <a:ext cx="1802170" cy="39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90F4EB-D1BD-9CA6-E457-DB31BA51EAB4}"/>
              </a:ext>
            </a:extLst>
          </p:cNvPr>
          <p:cNvSpPr/>
          <p:nvPr/>
        </p:nvSpPr>
        <p:spPr>
          <a:xfrm>
            <a:off x="664886" y="3131775"/>
            <a:ext cx="2440055" cy="540085"/>
          </a:xfrm>
          <a:prstGeom prst="rect">
            <a:avLst/>
          </a:prstGeom>
          <a:noFill/>
          <a:ln w="2222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C2AAA3-E2F6-C0E5-5F15-223CCE4ECE90}"/>
              </a:ext>
            </a:extLst>
          </p:cNvPr>
          <p:cNvSpPr/>
          <p:nvPr/>
        </p:nvSpPr>
        <p:spPr>
          <a:xfrm>
            <a:off x="664886" y="3746178"/>
            <a:ext cx="2992714" cy="2815396"/>
          </a:xfrm>
          <a:prstGeom prst="rect">
            <a:avLst/>
          </a:prstGeom>
          <a:noFill/>
          <a:ln w="2222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96CC6C-B3A7-93A5-1466-A1F1A6091CA3}"/>
              </a:ext>
            </a:extLst>
          </p:cNvPr>
          <p:cNvSpPr/>
          <p:nvPr/>
        </p:nvSpPr>
        <p:spPr>
          <a:xfrm>
            <a:off x="4517616" y="4646263"/>
            <a:ext cx="3156767" cy="648617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F559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옵션</a:t>
            </a:r>
            <a:r>
              <a:rPr lang="en-US" altLang="ko-KR" dirty="0">
                <a:solidFill>
                  <a:srgbClr val="2F559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2F559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앵커박스 또는 모델을 수정하고 싶을 시 변경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0EADB7EA-9202-10C0-B121-FC3FFCA9AC4A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>
            <a:off x="3104941" y="3401818"/>
            <a:ext cx="1412675" cy="1568754"/>
          </a:xfrm>
          <a:prstGeom prst="bentConnector3">
            <a:avLst>
              <a:gd name="adj1" fmla="val 50000"/>
            </a:avLst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43F9FA35-8A50-3800-917E-B846605ADE26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3657600" y="4970572"/>
            <a:ext cx="860016" cy="183304"/>
          </a:xfrm>
          <a:prstGeom prst="bentConnector3">
            <a:avLst>
              <a:gd name="adj1" fmla="val 17697"/>
            </a:avLst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Multi-GPU Training - YOLOv5 Documentation">
            <a:extLst>
              <a:ext uri="{FF2B5EF4-FFF2-40B4-BE49-F238E27FC236}">
                <a16:creationId xmlns:a16="http://schemas.microsoft.com/office/drawing/2014/main" id="{2CBE639C-FBFE-4A2B-90F6-2B447DC4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279" y="3340536"/>
            <a:ext cx="4171265" cy="169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5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64" y="417444"/>
            <a:ext cx="11770486" cy="57714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30E04C6-1222-487D-95C9-EBD8050B87FA}"/>
              </a:ext>
            </a:extLst>
          </p:cNvPr>
          <p:cNvSpPr/>
          <p:nvPr/>
        </p:nvSpPr>
        <p:spPr>
          <a:xfrm>
            <a:off x="583660" y="417444"/>
            <a:ext cx="6225702" cy="1031977"/>
          </a:xfrm>
          <a:prstGeom prst="rect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8743BE8-350E-406B-8AB0-DBDE33883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22A8E7D-AE76-44AB-B025-ABEB2F50A2B5}"/>
              </a:ext>
            </a:extLst>
          </p:cNvPr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C64518-2F27-444D-A625-7D56AE5EDC0C}"/>
                </a:ext>
              </a:extLst>
            </p:cNvPr>
            <p:cNvSpPr txBox="1"/>
            <p:nvPr/>
          </p:nvSpPr>
          <p:spPr>
            <a:xfrm>
              <a:off x="575803" y="482447"/>
              <a:ext cx="9845582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Classification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+ 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Localization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92DBD8-708B-4963-A563-052F6C860B22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23" name="Picture 3" descr="C:\Users\admin\Desktop\1.PNG">
              <a:extLst>
                <a:ext uri="{FF2B5EF4-FFF2-40B4-BE49-F238E27FC236}">
                  <a16:creationId xmlns:a16="http://schemas.microsoft.com/office/drawing/2014/main" id="{299407D2-C862-4F91-9BE8-ABD7B5E6BC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40DDDF-4139-4C9C-B60E-027833745825}"/>
              </a:ext>
            </a:extLst>
          </p:cNvPr>
          <p:cNvSpPr/>
          <p:nvPr/>
        </p:nvSpPr>
        <p:spPr>
          <a:xfrm>
            <a:off x="6658984" y="3281082"/>
            <a:ext cx="5282004" cy="3102371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DFFFB7-A6D0-4083-9B51-F77975D40142}"/>
              </a:ext>
            </a:extLst>
          </p:cNvPr>
          <p:cNvSpPr txBox="1"/>
          <p:nvPr/>
        </p:nvSpPr>
        <p:spPr>
          <a:xfrm>
            <a:off x="6663320" y="2964605"/>
            <a:ext cx="2634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Regression B-box Head!!</a:t>
            </a:r>
            <a:endParaRPr lang="ko-KR" altLang="en-US" sz="1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0FC418-5330-4121-8ADF-9D458EABC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1569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6952AF-81C9-4304-82BD-B8D69A3CC278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4FC882-04C4-4347-B16F-69AD68BF8AA1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4. </a:t>
              </a:r>
              <a:r>
                <a:rPr lang="ko-KR" altLang="en-US" sz="3200" b="1" dirty="0" err="1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하이퍼파라미터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수정</a:t>
              </a:r>
              <a:endParaRPr lang="en-US" altLang="ko-KR" sz="3200" b="1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480524-FED3-42B6-8E70-5B415DFED30E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4" name="Picture 3" descr="C:\Users\admin\Desktop\1.PNG">
              <a:extLst>
                <a:ext uri="{FF2B5EF4-FFF2-40B4-BE49-F238E27FC236}">
                  <a16:creationId xmlns:a16="http://schemas.microsoft.com/office/drawing/2014/main" id="{95204F93-5EAB-4E5E-BA89-7B480733C9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C559870-9E99-4DC2-B720-709736B4D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30B1F1-8DF3-7898-8D86-632F177B7C22}"/>
              </a:ext>
            </a:extLst>
          </p:cNvPr>
          <p:cNvSpPr txBox="1"/>
          <p:nvPr/>
        </p:nvSpPr>
        <p:spPr>
          <a:xfrm>
            <a:off x="405589" y="1167056"/>
            <a:ext cx="6536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yolov5/data/</a:t>
            </a:r>
            <a:r>
              <a:rPr lang="en-US" altLang="ko-KR" sz="16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hyps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내에서 사용할 </a:t>
            </a:r>
            <a:r>
              <a:rPr lang="en-US" altLang="ko-KR" sz="16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yaml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 선택한 후 해당 파일을 수정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2C2FBA-3A25-C51F-B6F5-D41EC3A0B3FC}"/>
              </a:ext>
            </a:extLst>
          </p:cNvPr>
          <p:cNvSpPr txBox="1"/>
          <p:nvPr/>
        </p:nvSpPr>
        <p:spPr>
          <a:xfrm>
            <a:off x="233112" y="1649782"/>
            <a:ext cx="5849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예시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yolov5/data/</a:t>
            </a:r>
            <a:r>
              <a:rPr lang="en-US" altLang="ko-KR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hyps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en-US" altLang="ko-KR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hyp.scratch-low.yaml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수정 후 저장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1CA05B-6265-48BE-9E72-3D9778687E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294"/>
          <a:stretch/>
        </p:blipFill>
        <p:spPr>
          <a:xfrm>
            <a:off x="536800" y="2488107"/>
            <a:ext cx="5380527" cy="35459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A35D24F-975E-4CD9-80A4-7B77392312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417"/>
          <a:stretch/>
        </p:blipFill>
        <p:spPr>
          <a:xfrm>
            <a:off x="6274674" y="2488107"/>
            <a:ext cx="5380527" cy="305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920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"/>
          <p:cNvSpPr/>
          <p:nvPr/>
        </p:nvSpPr>
        <p:spPr>
          <a:xfrm>
            <a:off x="426620" y="1193030"/>
            <a:ext cx="202030" cy="360000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6952AF-81C9-4304-82BD-B8D69A3CC278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4FC882-04C4-4347-B16F-69AD68BF8AA1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2. 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모델 학습 및 검증</a:t>
              </a:r>
              <a:endParaRPr lang="en-US" altLang="ko-KR" sz="3200" b="1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480524-FED3-42B6-8E70-5B415DFED30E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4" name="Picture 3" descr="C:\Users\admin\Desktop\1.PNG">
              <a:extLst>
                <a:ext uri="{FF2B5EF4-FFF2-40B4-BE49-F238E27FC236}">
                  <a16:creationId xmlns:a16="http://schemas.microsoft.com/office/drawing/2014/main" id="{95204F93-5EAB-4E5E-BA89-7B480733C9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C559870-9E99-4DC2-B720-709736B4D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sp>
        <p:nvSpPr>
          <p:cNvPr id="18" name="Google Shape;162;p1">
            <a:extLst>
              <a:ext uri="{FF2B5EF4-FFF2-40B4-BE49-F238E27FC236}">
                <a16:creationId xmlns:a16="http://schemas.microsoft.com/office/drawing/2014/main" id="{64E92B28-A626-4BA2-8C30-7AE524BE20CF}"/>
              </a:ext>
            </a:extLst>
          </p:cNvPr>
          <p:cNvSpPr/>
          <p:nvPr/>
        </p:nvSpPr>
        <p:spPr>
          <a:xfrm>
            <a:off x="628651" y="1188385"/>
            <a:ext cx="388272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yolov5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모델 학습</a:t>
            </a:r>
            <a:endParaRPr sz="18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  <a:sym typeface="Malgun Gothic"/>
            </a:endParaRPr>
          </a:p>
        </p:txBody>
      </p:sp>
      <p:sp>
        <p:nvSpPr>
          <p:cNvPr id="20" name="Google Shape;162;p1">
            <a:extLst>
              <a:ext uri="{FF2B5EF4-FFF2-40B4-BE49-F238E27FC236}">
                <a16:creationId xmlns:a16="http://schemas.microsoft.com/office/drawing/2014/main" id="{70089899-37EC-4DF7-97F8-9A101BBA6B7B}"/>
              </a:ext>
            </a:extLst>
          </p:cNvPr>
          <p:cNvSpPr/>
          <p:nvPr/>
        </p:nvSpPr>
        <p:spPr>
          <a:xfrm>
            <a:off x="350051" y="3042840"/>
            <a:ext cx="5834063" cy="92328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8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--data : </a:t>
            </a:r>
            <a:r>
              <a:rPr lang="ko-KR" altLang="en-US" sz="18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데이터셋의 경로</a:t>
            </a:r>
            <a:r>
              <a:rPr lang="en-US" altLang="ko-KR" sz="18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, class </a:t>
            </a:r>
            <a:r>
              <a:rPr lang="ko-KR" altLang="en-US" sz="18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종류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 등의 정보 파일</a:t>
            </a:r>
            <a:endParaRPr lang="en-US" altLang="ko-KR" sz="18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  <a:sym typeface="Malgun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--</a:t>
            </a:r>
            <a:r>
              <a:rPr lang="en-US" altLang="ko-KR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cfg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 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학습 모델의 구조 정보 파일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  <a:sym typeface="Malgun Gothic"/>
            </a:endParaRP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--weights 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기존에 학습된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weights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파일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  <a:sym typeface="Malgun Gothic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F6D3E40-BB46-4530-B76A-A61A6FAE4950}"/>
              </a:ext>
            </a:extLst>
          </p:cNvPr>
          <p:cNvSpPr/>
          <p:nvPr/>
        </p:nvSpPr>
        <p:spPr>
          <a:xfrm>
            <a:off x="628650" y="1758569"/>
            <a:ext cx="10725150" cy="1200288"/>
          </a:xfrm>
          <a:prstGeom prst="roundRect">
            <a:avLst>
              <a:gd name="adj" fmla="val 4928"/>
            </a:avLst>
          </a:prstGeom>
          <a:solidFill>
            <a:schemeClr val="bg1">
              <a:lumMod val="95000"/>
            </a:schemeClr>
          </a:solidFill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2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굴림체" panose="020B0609000101010101" pitchFamily="49" charset="-127"/>
                <a:cs typeface="Calibri" panose="020F0502020204030204" pitchFamily="34" charset="0"/>
              </a:rPr>
              <a:t>$ python train.py --data </a:t>
            </a:r>
            <a:r>
              <a:rPr lang="en-US" altLang="ko-KR" sz="20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굴림체" panose="020B0609000101010101" pitchFamily="49" charset="-127"/>
                <a:cs typeface="Calibri" panose="020F0502020204030204" pitchFamily="34" charset="0"/>
              </a:rPr>
              <a:t>ozgenel.yaml</a:t>
            </a:r>
            <a:r>
              <a:rPr lang="en-US" altLang="ko-KR" sz="2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굴림체" panose="020B0609000101010101" pitchFamily="49" charset="-127"/>
                <a:cs typeface="Calibri" panose="020F0502020204030204" pitchFamily="34" charset="0"/>
              </a:rPr>
              <a:t> --</a:t>
            </a:r>
            <a:r>
              <a:rPr lang="en-US" altLang="ko-KR" sz="20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굴림체" panose="020B0609000101010101" pitchFamily="49" charset="-127"/>
                <a:cs typeface="Calibri" panose="020F0502020204030204" pitchFamily="34" charset="0"/>
              </a:rPr>
              <a:t>cfg</a:t>
            </a:r>
            <a:r>
              <a:rPr lang="en-US" altLang="ko-KR" sz="2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굴림체" panose="020B0609000101010101" pitchFamily="49" charset="-127"/>
                <a:cs typeface="Calibri" panose="020F0502020204030204" pitchFamily="34" charset="0"/>
              </a:rPr>
              <a:t> yolov5s.yaml --weights yolov5s.pt</a:t>
            </a:r>
          </a:p>
          <a:p>
            <a:pPr algn="just"/>
            <a:r>
              <a:rPr lang="en-US" altLang="ko-KR" sz="2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굴림체" panose="020B0609000101010101" pitchFamily="49" charset="-127"/>
                <a:cs typeface="Calibri" panose="020F0502020204030204" pitchFamily="34" charset="0"/>
              </a:rPr>
              <a:t> --</a:t>
            </a:r>
            <a:r>
              <a:rPr lang="en-US" altLang="ko-KR" sz="20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굴림체" panose="020B0609000101010101" pitchFamily="49" charset="-127"/>
                <a:cs typeface="Calibri" panose="020F0502020204030204" pitchFamily="34" charset="0"/>
              </a:rPr>
              <a:t>imgsz</a:t>
            </a:r>
            <a:r>
              <a:rPr lang="en-US" altLang="ko-KR" sz="2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굴림체" panose="020B0609000101010101" pitchFamily="49" charset="-127"/>
                <a:cs typeface="Calibri" panose="020F0502020204030204" pitchFamily="34" charset="0"/>
              </a:rPr>
              <a:t> 228 --batch-size 32 --</a:t>
            </a:r>
            <a:r>
              <a:rPr lang="en-US" altLang="ko-KR" sz="20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굴림체" panose="020B0609000101010101" pitchFamily="49" charset="-127"/>
                <a:cs typeface="Calibri" panose="020F0502020204030204" pitchFamily="34" charset="0"/>
              </a:rPr>
              <a:t>hyp</a:t>
            </a:r>
            <a:r>
              <a:rPr lang="en-US" altLang="ko-KR" sz="2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굴림체" panose="020B0609000101010101" pitchFamily="49" charset="-127"/>
                <a:cs typeface="Calibri" panose="020F0502020204030204" pitchFamily="34" charset="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굴림체" panose="020B0609000101010101" pitchFamily="49" charset="-127"/>
                <a:cs typeface="Calibri" panose="020F0502020204030204" pitchFamily="34" charset="0"/>
              </a:rPr>
              <a:t>hyp.scratch-low.yaml</a:t>
            </a:r>
            <a:r>
              <a:rPr lang="en-US" altLang="ko-KR" sz="2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굴림체" panose="020B0609000101010101" pitchFamily="49" charset="-127"/>
                <a:cs typeface="Calibri" panose="020F0502020204030204" pitchFamily="34" charset="0"/>
              </a:rPr>
              <a:t> --epochs 3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D63844-8077-4F73-8C1F-58D96BD0D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64E2DE-CBCC-4849-98BF-27A12241CE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78"/>
          <a:stretch/>
        </p:blipFill>
        <p:spPr>
          <a:xfrm>
            <a:off x="2409551" y="4088484"/>
            <a:ext cx="7372898" cy="2649225"/>
          </a:xfrm>
          <a:prstGeom prst="rect">
            <a:avLst/>
          </a:prstGeom>
        </p:spPr>
      </p:pic>
      <p:sp>
        <p:nvSpPr>
          <p:cNvPr id="16" name="Google Shape;162;p1">
            <a:extLst>
              <a:ext uri="{FF2B5EF4-FFF2-40B4-BE49-F238E27FC236}">
                <a16:creationId xmlns:a16="http://schemas.microsoft.com/office/drawing/2014/main" id="{72678F0D-545B-4E51-BAFF-FD081BB6998A}"/>
              </a:ext>
            </a:extLst>
          </p:cNvPr>
          <p:cNvSpPr/>
          <p:nvPr/>
        </p:nvSpPr>
        <p:spPr>
          <a:xfrm>
            <a:off x="6270014" y="3042840"/>
            <a:ext cx="5834063" cy="92328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--</a:t>
            </a:r>
            <a:r>
              <a:rPr lang="en-US" altLang="ko-KR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imgsz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: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resize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할 이미지 크기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  <a:sym typeface="Malgun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--batch-size 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한번에 학습시킬 데이터의 크기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  <a:sym typeface="Malgun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8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--</a:t>
            </a:r>
            <a:r>
              <a:rPr lang="en-US" altLang="ko-KR" sz="18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hyp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 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학습에 사용할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하이퍼파라미터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 정보 파일</a:t>
            </a:r>
            <a:endParaRPr sz="18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50314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"/>
          <p:cNvSpPr/>
          <p:nvPr/>
        </p:nvSpPr>
        <p:spPr>
          <a:xfrm>
            <a:off x="426620" y="1193030"/>
            <a:ext cx="202030" cy="360000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6952AF-81C9-4304-82BD-B8D69A3CC278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4FC882-04C4-4347-B16F-69AD68BF8AA1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2. 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모델 학습 및 검증</a:t>
              </a:r>
              <a:endParaRPr lang="en-US" altLang="ko-KR" sz="3200" b="1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480524-FED3-42B6-8E70-5B415DFED30E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4" name="Picture 3" descr="C:\Users\admin\Desktop\1.PNG">
              <a:extLst>
                <a:ext uri="{FF2B5EF4-FFF2-40B4-BE49-F238E27FC236}">
                  <a16:creationId xmlns:a16="http://schemas.microsoft.com/office/drawing/2014/main" id="{95204F93-5EAB-4E5E-BA89-7B480733C9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C559870-9E99-4DC2-B720-709736B4D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9A442B-EE63-4C63-8BCD-F2235DB37D03}"/>
              </a:ext>
            </a:extLst>
          </p:cNvPr>
          <p:cNvSpPr/>
          <p:nvPr/>
        </p:nvSpPr>
        <p:spPr>
          <a:xfrm>
            <a:off x="628650" y="1757983"/>
            <a:ext cx="10820843" cy="1195475"/>
          </a:xfrm>
          <a:prstGeom prst="roundRect">
            <a:avLst>
              <a:gd name="adj" fmla="val 4928"/>
            </a:avLst>
          </a:prstGeom>
          <a:solidFill>
            <a:schemeClr val="bg1">
              <a:lumMod val="95000"/>
            </a:schemeClr>
          </a:solidFill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2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굴림체" panose="020B0609000101010101" pitchFamily="49" charset="-127"/>
                <a:cs typeface="Calibri" panose="020F0502020204030204" pitchFamily="34" charset="0"/>
              </a:rPr>
              <a:t>$ python val.py --weights yolov5s.pt --data </a:t>
            </a:r>
            <a:r>
              <a:rPr lang="en-US" altLang="ko-KR" sz="20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굴림체" panose="020B0609000101010101" pitchFamily="49" charset="-127"/>
                <a:cs typeface="Calibri" panose="020F0502020204030204" pitchFamily="34" charset="0"/>
              </a:rPr>
              <a:t>ozgenel.yaml</a:t>
            </a:r>
            <a:r>
              <a:rPr lang="en-US" altLang="ko-KR" sz="2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굴림체" panose="020B0609000101010101" pitchFamily="49" charset="-127"/>
                <a:cs typeface="Calibri" panose="020F0502020204030204" pitchFamily="34" charset="0"/>
              </a:rPr>
              <a:t> --</a:t>
            </a:r>
            <a:r>
              <a:rPr lang="en-US" altLang="ko-KR" sz="20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굴림체" panose="020B0609000101010101" pitchFamily="49" charset="-127"/>
                <a:cs typeface="Calibri" panose="020F0502020204030204" pitchFamily="34" charset="0"/>
              </a:rPr>
              <a:t>imgsz</a:t>
            </a:r>
            <a:r>
              <a:rPr lang="en-US" altLang="ko-KR" sz="20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굴림체" panose="020B0609000101010101" pitchFamily="49" charset="-127"/>
                <a:cs typeface="Calibri" panose="020F0502020204030204" pitchFamily="34" charset="0"/>
              </a:rPr>
              <a:t> 228 --task test</a:t>
            </a:r>
          </a:p>
        </p:txBody>
      </p:sp>
      <p:sp>
        <p:nvSpPr>
          <p:cNvPr id="18" name="Google Shape;162;p1">
            <a:extLst>
              <a:ext uri="{FF2B5EF4-FFF2-40B4-BE49-F238E27FC236}">
                <a16:creationId xmlns:a16="http://schemas.microsoft.com/office/drawing/2014/main" id="{64E92B28-A626-4BA2-8C30-7AE524BE20CF}"/>
              </a:ext>
            </a:extLst>
          </p:cNvPr>
          <p:cNvSpPr/>
          <p:nvPr/>
        </p:nvSpPr>
        <p:spPr>
          <a:xfrm>
            <a:off x="628651" y="1188385"/>
            <a:ext cx="388272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yolov5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모델 검증</a:t>
            </a:r>
            <a:endParaRPr sz="18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  <a:sym typeface="Malgun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47D14-478E-4476-8A88-D88CDA2AD7A6}"/>
              </a:ext>
            </a:extLst>
          </p:cNvPr>
          <p:cNvSpPr txBox="1"/>
          <p:nvPr/>
        </p:nvSpPr>
        <p:spPr>
          <a:xfrm>
            <a:off x="2996144" y="5978871"/>
            <a:ext cx="6199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hlinkClick r:id="rId5"/>
              </a:rPr>
              <a:t>mAP@.5:.95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0.5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부터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0.95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사이에서 </a:t>
            </a:r>
            <a:r>
              <a:rPr lang="en-US" altLang="ko-KR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IoU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threshold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값을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조정하여 구한 </a:t>
            </a:r>
            <a:r>
              <a:rPr lang="en-US" altLang="ko-KR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mAP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의 평균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36C6929-81D5-4304-A459-A24CACC0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62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18B1A09-8601-49AA-A6D1-A56C1DD77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8511"/>
            <a:ext cx="12192000" cy="14033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16B15EE-0D81-477C-9B62-D2C2CED1F7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75832" r="57362" b="6860"/>
          <a:stretch/>
        </p:blipFill>
        <p:spPr>
          <a:xfrm>
            <a:off x="1872775" y="4963790"/>
            <a:ext cx="8446447" cy="47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744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00000"/>
                </a:lnSpc>
                <a:defRPr sz="3200" b="1" spc="-150" baseline="0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CV Homework 1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AB78B9-FDC4-4F48-8F67-489DD1A1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A873A6-D042-47F8-BB0C-446A38FE90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432" y="2004163"/>
            <a:ext cx="7121645" cy="35608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BDF123-4567-4916-9208-4BD142ADA7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3" y="2180891"/>
            <a:ext cx="4811049" cy="3207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759FD5-8899-44F4-8A17-0C2FA09A6E98}"/>
              </a:ext>
            </a:extLst>
          </p:cNvPr>
          <p:cNvSpPr txBox="1"/>
          <p:nvPr/>
        </p:nvSpPr>
        <p:spPr>
          <a:xfrm>
            <a:off x="310332" y="1537018"/>
            <a:ext cx="2032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PR_curve</a:t>
            </a:r>
            <a:endParaRPr lang="en-US" altLang="ko-KR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B90840-0868-473E-8094-BAC3D80CBAAC}"/>
              </a:ext>
            </a:extLst>
          </p:cNvPr>
          <p:cNvSpPr txBox="1"/>
          <p:nvPr/>
        </p:nvSpPr>
        <p:spPr>
          <a:xfrm>
            <a:off x="4988948" y="1537018"/>
            <a:ext cx="2032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629331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-9967990" y="-8200105"/>
            <a:ext cx="24568893" cy="23225943"/>
            <a:chOff x="-17814132" y="-15617260"/>
            <a:chExt cx="44418093" cy="44418093"/>
          </a:xfrm>
        </p:grpSpPr>
        <p:grpSp>
          <p:nvGrpSpPr>
            <p:cNvPr id="5" name="Group"/>
            <p:cNvGrpSpPr/>
            <p:nvPr/>
          </p:nvGrpSpPr>
          <p:grpSpPr>
            <a:xfrm>
              <a:off x="-17814132" y="-15617260"/>
              <a:ext cx="44418093" cy="44418093"/>
              <a:chOff x="0" y="0"/>
              <a:chExt cx="40592573" cy="40592573"/>
            </a:xfrm>
          </p:grpSpPr>
          <p:grpSp>
            <p:nvGrpSpPr>
              <p:cNvPr id="6" name="Group"/>
              <p:cNvGrpSpPr/>
              <p:nvPr/>
            </p:nvGrpSpPr>
            <p:grpSpPr>
              <a:xfrm>
                <a:off x="0" y="0"/>
                <a:ext cx="40592574" cy="40592574"/>
                <a:chOff x="0" y="0"/>
                <a:chExt cx="40592573" cy="40592573"/>
              </a:xfrm>
            </p:grpSpPr>
            <p:sp>
              <p:nvSpPr>
                <p:cNvPr id="10" name="Circle"/>
                <p:cNvSpPr/>
                <p:nvPr/>
              </p:nvSpPr>
              <p:spPr>
                <a:xfrm>
                  <a:off x="11890523" y="11890523"/>
                  <a:ext cx="16811527" cy="1681152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1" name="Circle"/>
                <p:cNvSpPr/>
                <p:nvPr/>
              </p:nvSpPr>
              <p:spPr>
                <a:xfrm>
                  <a:off x="13583446" y="13583446"/>
                  <a:ext cx="13425681" cy="1342568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2329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2" name="Circle"/>
                <p:cNvSpPr/>
                <p:nvPr/>
              </p:nvSpPr>
              <p:spPr>
                <a:xfrm>
                  <a:off x="14985820" y="14985820"/>
                  <a:ext cx="10620934" cy="106209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4196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3" name="Circle"/>
                <p:cNvSpPr/>
                <p:nvPr/>
              </p:nvSpPr>
              <p:spPr>
                <a:xfrm>
                  <a:off x="16210929" y="16210928"/>
                  <a:ext cx="8170717" cy="817071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5584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4" name="Circle"/>
                <p:cNvSpPr/>
                <p:nvPr/>
              </p:nvSpPr>
              <p:spPr>
                <a:xfrm>
                  <a:off x="17235760" y="17235760"/>
                  <a:ext cx="6121056" cy="6121056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7708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5" name="Circle"/>
                <p:cNvSpPr/>
                <p:nvPr/>
              </p:nvSpPr>
              <p:spPr>
                <a:xfrm>
                  <a:off x="5426561" y="5426561"/>
                  <a:ext cx="29739451" cy="2973945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6" name="Circle"/>
                <p:cNvSpPr/>
                <p:nvPr/>
              </p:nvSpPr>
              <p:spPr>
                <a:xfrm>
                  <a:off x="2761064" y="2761064"/>
                  <a:ext cx="35070446" cy="3507044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956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7" name="Circle"/>
                <p:cNvSpPr/>
                <p:nvPr/>
              </p:nvSpPr>
              <p:spPr>
                <a:xfrm>
                  <a:off x="0" y="0"/>
                  <a:ext cx="40592574" cy="4059257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3601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8" name="Circle"/>
                <p:cNvSpPr/>
                <p:nvPr/>
              </p:nvSpPr>
              <p:spPr>
                <a:xfrm>
                  <a:off x="7901970" y="7901970"/>
                  <a:ext cx="24788634" cy="247886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614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sp>
            <p:nvSpPr>
              <p:cNvPr id="7" name="Circle"/>
              <p:cNvSpPr/>
              <p:nvPr/>
            </p:nvSpPr>
            <p:spPr>
              <a:xfrm>
                <a:off x="18400194" y="16429423"/>
                <a:ext cx="357636" cy="357635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24541519" y="17161053"/>
                <a:ext cx="250163" cy="250163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9" name="Circle"/>
              <p:cNvSpPr/>
              <p:nvPr/>
            </p:nvSpPr>
            <p:spPr>
              <a:xfrm>
                <a:off x="25108706" y="24529817"/>
                <a:ext cx="447760" cy="447760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9" name="Circle"/>
            <p:cNvSpPr/>
            <p:nvPr/>
          </p:nvSpPr>
          <p:spPr>
            <a:xfrm>
              <a:off x="1955196" y="4039457"/>
              <a:ext cx="4907534" cy="49075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0" name="Circle"/>
            <p:cNvSpPr/>
            <p:nvPr/>
          </p:nvSpPr>
          <p:spPr>
            <a:xfrm>
              <a:off x="7881497" y="7669848"/>
              <a:ext cx="3441875" cy="3441875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Circle"/>
            <p:cNvSpPr/>
            <p:nvPr/>
          </p:nvSpPr>
          <p:spPr>
            <a:xfrm>
              <a:off x="8994617" y="3740900"/>
              <a:ext cx="1968221" cy="196822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Circle"/>
            <p:cNvSpPr/>
            <p:nvPr/>
          </p:nvSpPr>
          <p:spPr>
            <a:xfrm>
              <a:off x="1356852" y="10108886"/>
              <a:ext cx="2573003" cy="2573003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3" name="Circle"/>
            <p:cNvSpPr/>
            <p:nvPr/>
          </p:nvSpPr>
          <p:spPr>
            <a:xfrm>
              <a:off x="3733182" y="1925373"/>
              <a:ext cx="1848610" cy="184861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Circle"/>
            <p:cNvSpPr/>
            <p:nvPr/>
          </p:nvSpPr>
          <p:spPr>
            <a:xfrm>
              <a:off x="6076724" y="-219106"/>
              <a:ext cx="3303426" cy="3303426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Circle"/>
            <p:cNvSpPr/>
            <p:nvPr/>
          </p:nvSpPr>
          <p:spPr>
            <a:xfrm>
              <a:off x="6076724" y="12120076"/>
              <a:ext cx="2498842" cy="249884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Circle"/>
            <p:cNvSpPr/>
            <p:nvPr/>
          </p:nvSpPr>
          <p:spPr>
            <a:xfrm>
              <a:off x="6265350" y="10317379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Circle"/>
            <p:cNvSpPr/>
            <p:nvPr/>
          </p:nvSpPr>
          <p:spPr>
            <a:xfrm>
              <a:off x="302406" y="1925373"/>
              <a:ext cx="510934" cy="5109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8" name="Circle"/>
            <p:cNvSpPr/>
            <p:nvPr/>
          </p:nvSpPr>
          <p:spPr>
            <a:xfrm>
              <a:off x="7161814" y="4844567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29" name="그림 개체 틀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5" r="5805"/>
            <a:stretch>
              <a:fillRect/>
            </a:stretch>
          </p:blipFill>
          <p:spPr>
            <a:xfrm>
              <a:off x="1356062" y="10074941"/>
              <a:ext cx="2573001" cy="2606948"/>
            </a:xfrm>
            <a:prstGeom prst="ellipse">
              <a:avLst/>
            </a:prstGeom>
          </p:spPr>
        </p:pic>
        <p:pic>
          <p:nvPicPr>
            <p:cNvPr id="30" name="그림 개체 틀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r="15544"/>
            <a:stretch>
              <a:fillRect/>
            </a:stretch>
          </p:blipFill>
          <p:spPr>
            <a:xfrm>
              <a:off x="6075417" y="-224676"/>
              <a:ext cx="3306924" cy="3302124"/>
            </a:xfrm>
            <a:prstGeom prst="ellipse">
              <a:avLst/>
            </a:prstGeom>
          </p:spPr>
        </p:pic>
        <p:pic>
          <p:nvPicPr>
            <p:cNvPr id="31" name="그림 개체 틀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>
              <a:fillRect/>
            </a:stretch>
          </p:blipFill>
          <p:spPr>
            <a:xfrm>
              <a:off x="7881938" y="7672388"/>
              <a:ext cx="3433017" cy="3433017"/>
            </a:xfrm>
            <a:prstGeom prst="ellipse">
              <a:avLst/>
            </a:prstGeom>
          </p:spPr>
        </p:pic>
        <p:sp>
          <p:nvSpPr>
            <p:cNvPr id="32" name="Circle"/>
            <p:cNvSpPr/>
            <p:nvPr/>
          </p:nvSpPr>
          <p:spPr>
            <a:xfrm>
              <a:off x="7885389" y="7668565"/>
              <a:ext cx="3441875" cy="3441875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Circle"/>
            <p:cNvSpPr/>
            <p:nvPr/>
          </p:nvSpPr>
          <p:spPr>
            <a:xfrm>
              <a:off x="6075417" y="-224676"/>
              <a:ext cx="3320171" cy="3330300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Circle"/>
            <p:cNvSpPr/>
            <p:nvPr/>
          </p:nvSpPr>
          <p:spPr>
            <a:xfrm>
              <a:off x="1356062" y="10074941"/>
              <a:ext cx="2573001" cy="2606948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Rectangle 3"/>
            <p:cNvSpPr>
              <a:spLocks/>
            </p:cNvSpPr>
            <p:nvPr/>
          </p:nvSpPr>
          <p:spPr bwMode="auto">
            <a:xfrm>
              <a:off x="10948356" y="5282973"/>
              <a:ext cx="10797592" cy="2079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r">
                <a:defRPr/>
              </a:pPr>
              <a:r>
                <a:rPr lang="en-US" altLang="ko-KR" sz="3200" b="1" baseline="0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Appendix – Annotation by </a:t>
              </a:r>
              <a:r>
                <a:rPr lang="en-US" altLang="ko-KR" sz="3200" b="1" baseline="0" dirty="0" err="1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labelImg</a:t>
              </a:r>
              <a:endParaRPr lang="ko-KR" altLang="en-US" sz="3200" b="1" baseline="0" dirty="0">
                <a:solidFill>
                  <a:srgbClr val="1454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6" t="-1" r="23937" b="472"/>
          <a:stretch/>
        </p:blipFill>
        <p:spPr>
          <a:xfrm>
            <a:off x="1377680" y="2741854"/>
            <a:ext cx="2137810" cy="11289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F9C15C-63C8-46B4-B8CD-6ABEAD2A8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235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6952AF-81C9-4304-82BD-B8D69A3CC278}"/>
              </a:ext>
            </a:extLst>
          </p:cNvPr>
          <p:cNvGrpSpPr/>
          <p:nvPr/>
        </p:nvGrpSpPr>
        <p:grpSpPr>
          <a:xfrm>
            <a:off x="310332" y="174225"/>
            <a:ext cx="7104260" cy="957455"/>
            <a:chOff x="575803" y="366017"/>
            <a:chExt cx="11234970" cy="22918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4FC882-04C4-4347-B16F-69AD68BF8AA1}"/>
                </a:ext>
              </a:extLst>
            </p:cNvPr>
            <p:cNvSpPr txBox="1"/>
            <p:nvPr/>
          </p:nvSpPr>
          <p:spPr>
            <a:xfrm>
              <a:off x="575803" y="366017"/>
              <a:ext cx="11234970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1. 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기본 환경 세팅 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– </a:t>
              </a:r>
              <a:r>
                <a:rPr lang="en-US" altLang="ko-KR" sz="3200" b="1" dirty="0" err="1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LabelImg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설치</a:t>
              </a:r>
              <a:endParaRPr lang="en-US" altLang="ko-KR" sz="3200" b="1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480524-FED3-42B6-8E70-5B415DFED30E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4" name="Picture 3" descr="C:\Users\admin\Desktop\1.PNG">
              <a:extLst>
                <a:ext uri="{FF2B5EF4-FFF2-40B4-BE49-F238E27FC236}">
                  <a16:creationId xmlns:a16="http://schemas.microsoft.com/office/drawing/2014/main" id="{95204F93-5EAB-4E5E-BA89-7B480733C9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C559870-9E99-4DC2-B720-709736B4D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sp>
        <p:nvSpPr>
          <p:cNvPr id="18" name="Google Shape;162;p1">
            <a:extLst>
              <a:ext uri="{FF2B5EF4-FFF2-40B4-BE49-F238E27FC236}">
                <a16:creationId xmlns:a16="http://schemas.microsoft.com/office/drawing/2014/main" id="{64E92B28-A626-4BA2-8C30-7AE524BE20CF}"/>
              </a:ext>
            </a:extLst>
          </p:cNvPr>
          <p:cNvSpPr/>
          <p:nvPr/>
        </p:nvSpPr>
        <p:spPr>
          <a:xfrm>
            <a:off x="412341" y="1196583"/>
            <a:ext cx="10285156" cy="397027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LabelImg</a:t>
            </a:r>
            <a:r>
              <a:rPr lang="en-US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프로그램은 </a:t>
            </a:r>
            <a:r>
              <a:rPr lang="en-US" altLang="ko-KR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Object Detection </a:t>
            </a:r>
            <a:r>
              <a:rPr lang="ko-KR" altLang="en-US" sz="180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라벨링</a:t>
            </a:r>
            <a:r>
              <a:rPr lang="ko-KR" altLang="en-US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 툴이며 </a:t>
            </a:r>
            <a:r>
              <a:rPr lang="en-US" altLang="ko-KR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pip3 </a:t>
            </a:r>
            <a:r>
              <a:rPr lang="ko-KR" altLang="en-US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명령어로 쉽게 설치 가능 </a:t>
            </a:r>
            <a:endParaRPr lang="en-US" altLang="ko-KR" sz="18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    </a:t>
            </a:r>
            <a:r>
              <a:rPr lang="ko-KR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※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 </a:t>
            </a:r>
            <a:r>
              <a:rPr lang="en-US" altLang="ko-KR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LabelImg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 </a:t>
            </a:r>
            <a:r>
              <a:rPr lang="en-US" altLang="ko-KR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Github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 :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  <a:hlinkClick r:id="rId5"/>
              </a:rPr>
              <a:t>https://github.com/tzutalin/labelImg</a:t>
            </a:r>
            <a:endParaRPr lang="en-US" altLang="ko-KR" sz="18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  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    </a:t>
            </a:r>
            <a:r>
              <a:rPr lang="en-US" altLang="ko-KR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1. </a:t>
            </a:r>
            <a:r>
              <a:rPr lang="ko-KR" altLang="en-US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가상환경 생성 및 가상환경 실행</a:t>
            </a:r>
            <a:endParaRPr lang="en-US" altLang="ko-KR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8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      - </a:t>
            </a:r>
            <a:r>
              <a:rPr lang="en-US" altLang="ko-KR" sz="18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conda</a:t>
            </a:r>
            <a:r>
              <a:rPr lang="en-US" altLang="ko-KR" sz="18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create -n </a:t>
            </a:r>
            <a:r>
              <a:rPr lang="en-US" altLang="ko-KR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labelImg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 python=3.8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8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      - </a:t>
            </a:r>
            <a:r>
              <a:rPr lang="en-US" altLang="ko-KR" sz="18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conda</a:t>
            </a:r>
            <a:r>
              <a:rPr lang="en-US" altLang="ko-KR" sz="18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 activate </a:t>
            </a:r>
            <a:r>
              <a:rPr lang="en-US" altLang="ko-KR" sz="18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labelImg</a:t>
            </a:r>
            <a:endParaRPr lang="en-US" altLang="ko-KR" sz="18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    2. </a:t>
            </a:r>
            <a:r>
              <a:rPr lang="ko-KR" altLang="en-US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생성 가상환경 내 </a:t>
            </a:r>
            <a:r>
              <a:rPr lang="en-US" altLang="ko-KR" sz="180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lablImg</a:t>
            </a:r>
            <a:r>
              <a:rPr lang="en-US" altLang="ko-KR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설치</a:t>
            </a:r>
            <a:endParaRPr lang="en-US" altLang="ko-KR" sz="18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      - pip3 install </a:t>
            </a:r>
            <a:r>
              <a:rPr lang="en-US" altLang="ko-KR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labelImg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sz="18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sz="18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    3. </a:t>
            </a:r>
            <a:r>
              <a:rPr lang="ko-KR" altLang="en-US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생성 가상환경 내에서 </a:t>
            </a:r>
            <a:r>
              <a:rPr lang="en-US" altLang="ko-KR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labelImg</a:t>
            </a:r>
            <a:r>
              <a:rPr lang="en-US" altLang="ko-KR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실행</a:t>
            </a:r>
            <a:endParaRPr lang="en-US" altLang="ko-KR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8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      - </a:t>
            </a:r>
            <a:r>
              <a:rPr lang="en-US" altLang="ko-KR" sz="18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Malgun Gothic"/>
              </a:rPr>
              <a:t>labelImg</a:t>
            </a:r>
            <a:endParaRPr lang="en-US" altLang="ko-KR" sz="18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  <a:sym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54C761-5907-4FE0-A40D-F1D779163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65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231D53-B144-64C2-1106-A00461F25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628" y="3810754"/>
            <a:ext cx="6791938" cy="2598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06A6873-1CB3-55AA-2ADF-BF5409A15AA9}"/>
              </a:ext>
            </a:extLst>
          </p:cNvPr>
          <p:cNvSpPr/>
          <p:nvPr/>
        </p:nvSpPr>
        <p:spPr>
          <a:xfrm>
            <a:off x="963964" y="3810754"/>
            <a:ext cx="1130307" cy="259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8FCAAF-4526-BC3C-DA77-C521D6BA7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64" y="5496477"/>
            <a:ext cx="5425928" cy="30425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F3F478-3138-7002-A299-8DA6CD8766FB}"/>
              </a:ext>
            </a:extLst>
          </p:cNvPr>
          <p:cNvSpPr/>
          <p:nvPr/>
        </p:nvSpPr>
        <p:spPr>
          <a:xfrm>
            <a:off x="963964" y="5518705"/>
            <a:ext cx="1130307" cy="259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576AA8-3704-7245-D194-4F2EC473A7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7779" y="4223861"/>
            <a:ext cx="3624576" cy="2545232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4D1BA33-E157-824A-0D47-4DA82777BEA0}"/>
              </a:ext>
            </a:extLst>
          </p:cNvPr>
          <p:cNvSpPr/>
          <p:nvPr/>
        </p:nvSpPr>
        <p:spPr>
          <a:xfrm>
            <a:off x="6525100" y="5551364"/>
            <a:ext cx="452284" cy="259802"/>
          </a:xfrm>
          <a:prstGeom prst="rightArrow">
            <a:avLst/>
          </a:prstGeom>
          <a:solidFill>
            <a:srgbClr val="2F5597"/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5055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FC8488C3-0D11-8FEC-630E-8B407F74A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308" y="1304378"/>
            <a:ext cx="7192032" cy="503501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6952AF-81C9-4304-82BD-B8D69A3CC278}"/>
              </a:ext>
            </a:extLst>
          </p:cNvPr>
          <p:cNvGrpSpPr/>
          <p:nvPr/>
        </p:nvGrpSpPr>
        <p:grpSpPr>
          <a:xfrm>
            <a:off x="310331" y="174225"/>
            <a:ext cx="7643965" cy="957455"/>
            <a:chOff x="575801" y="366017"/>
            <a:chExt cx="12088482" cy="22918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4FC882-04C4-4347-B16F-69AD68BF8AA1}"/>
                </a:ext>
              </a:extLst>
            </p:cNvPr>
            <p:cNvSpPr txBox="1"/>
            <p:nvPr/>
          </p:nvSpPr>
          <p:spPr>
            <a:xfrm>
              <a:off x="575801" y="366017"/>
              <a:ext cx="12088482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2. </a:t>
              </a:r>
              <a:r>
                <a:rPr lang="en-US" altLang="ko-KR" sz="3200" b="1" dirty="0" err="1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LabelImg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기능 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– 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파일 및 디렉토리 열기</a:t>
              </a:r>
              <a:endParaRPr lang="en-US" altLang="ko-KR" sz="3200" b="1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480524-FED3-42B6-8E70-5B415DFED30E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4" name="Picture 3" descr="C:\Users\admin\Desktop\1.PNG">
              <a:extLst>
                <a:ext uri="{FF2B5EF4-FFF2-40B4-BE49-F238E27FC236}">
                  <a16:creationId xmlns:a16="http://schemas.microsoft.com/office/drawing/2014/main" id="{95204F93-5EAB-4E5E-BA89-7B480733C9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C559870-9E99-4DC2-B720-709736B4D3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D8BFE87-92C7-BA7A-B535-CF51A14F67DE}"/>
              </a:ext>
            </a:extLst>
          </p:cNvPr>
          <p:cNvSpPr/>
          <p:nvPr/>
        </p:nvSpPr>
        <p:spPr>
          <a:xfrm>
            <a:off x="2263465" y="1639322"/>
            <a:ext cx="666547" cy="31323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7FA612-AFEE-520B-BB55-8F008F25B19F}"/>
              </a:ext>
            </a:extLst>
          </p:cNvPr>
          <p:cNvSpPr/>
          <p:nvPr/>
        </p:nvSpPr>
        <p:spPr>
          <a:xfrm>
            <a:off x="2263466" y="1983580"/>
            <a:ext cx="666548" cy="32384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01315A-1351-FF36-1FC7-EA54F752682D}"/>
              </a:ext>
            </a:extLst>
          </p:cNvPr>
          <p:cNvSpPr/>
          <p:nvPr/>
        </p:nvSpPr>
        <p:spPr>
          <a:xfrm>
            <a:off x="2263466" y="2345594"/>
            <a:ext cx="666548" cy="33749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D7F6F5-5393-F242-A71A-F9FA74E5C29D}"/>
              </a:ext>
            </a:extLst>
          </p:cNvPr>
          <p:cNvSpPr/>
          <p:nvPr/>
        </p:nvSpPr>
        <p:spPr>
          <a:xfrm>
            <a:off x="6302483" y="1855288"/>
            <a:ext cx="1995948" cy="381931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 </a:t>
            </a:r>
            <a:r>
              <a:rPr lang="ko-KR" altLang="en-US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한장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열기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FF02F6-7354-F806-5552-56CD3E295065}"/>
              </a:ext>
            </a:extLst>
          </p:cNvPr>
          <p:cNvSpPr/>
          <p:nvPr/>
        </p:nvSpPr>
        <p:spPr>
          <a:xfrm>
            <a:off x="6302483" y="2615744"/>
            <a:ext cx="1995948" cy="381931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폴더 가져오기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1A135A-5712-56F4-A208-F2D175DC9926}"/>
              </a:ext>
            </a:extLst>
          </p:cNvPr>
          <p:cNvSpPr/>
          <p:nvPr/>
        </p:nvSpPr>
        <p:spPr>
          <a:xfrm>
            <a:off x="6302483" y="3400655"/>
            <a:ext cx="1995948" cy="381931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 폴더 변경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6682A396-3B38-64F1-1070-FC15BB6CE645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930012" y="1795940"/>
            <a:ext cx="3372471" cy="250314"/>
          </a:xfrm>
          <a:prstGeom prst="bentConnector3">
            <a:avLst>
              <a:gd name="adj1" fmla="val 5395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06AB5B0-0882-4F00-6CA6-6985130B367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2930014" y="2145505"/>
            <a:ext cx="3372469" cy="661205"/>
          </a:xfrm>
          <a:prstGeom prst="bentConnector3">
            <a:avLst>
              <a:gd name="adj1" fmla="val 5451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E8765E1-9867-D890-865C-EBAB70843E9E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930014" y="2514341"/>
            <a:ext cx="3372469" cy="107728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731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6952AF-81C9-4304-82BD-B8D69A3CC278}"/>
              </a:ext>
            </a:extLst>
          </p:cNvPr>
          <p:cNvGrpSpPr/>
          <p:nvPr/>
        </p:nvGrpSpPr>
        <p:grpSpPr>
          <a:xfrm>
            <a:off x="310331" y="174225"/>
            <a:ext cx="7643965" cy="957455"/>
            <a:chOff x="575801" y="366017"/>
            <a:chExt cx="12088482" cy="22918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4FC882-04C4-4347-B16F-69AD68BF8AA1}"/>
                </a:ext>
              </a:extLst>
            </p:cNvPr>
            <p:cNvSpPr txBox="1"/>
            <p:nvPr/>
          </p:nvSpPr>
          <p:spPr>
            <a:xfrm>
              <a:off x="575801" y="366017"/>
              <a:ext cx="12088482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2. </a:t>
              </a:r>
              <a:r>
                <a:rPr lang="en-US" altLang="ko-KR" sz="3200" b="1" dirty="0" err="1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LabelImg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기능 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– Open Dir 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및 단축키</a:t>
              </a:r>
              <a:endParaRPr lang="en-US" altLang="ko-KR" sz="3200" b="1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480524-FED3-42B6-8E70-5B415DFED30E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4" name="Picture 3" descr="C:\Users\admin\Desktop\1.PNG">
              <a:extLst>
                <a:ext uri="{FF2B5EF4-FFF2-40B4-BE49-F238E27FC236}">
                  <a16:creationId xmlns:a16="http://schemas.microsoft.com/office/drawing/2014/main" id="{95204F93-5EAB-4E5E-BA89-7B480733C9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C559870-9E99-4DC2-B720-709736B4D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67A8FC-7482-CEC1-AC48-B28120E4C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31" y="1504360"/>
            <a:ext cx="7512930" cy="479369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3E0AD5B-8C18-C0F8-15DC-20BC2A2802AB}"/>
              </a:ext>
            </a:extLst>
          </p:cNvPr>
          <p:cNvSpPr/>
          <p:nvPr/>
        </p:nvSpPr>
        <p:spPr>
          <a:xfrm>
            <a:off x="5963478" y="4505913"/>
            <a:ext cx="1859784" cy="17921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9277DB-1B02-1130-185B-8C25DF02D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9176" y="1633033"/>
            <a:ext cx="4124901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618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6952AF-81C9-4304-82BD-B8D69A3CC278}"/>
              </a:ext>
            </a:extLst>
          </p:cNvPr>
          <p:cNvGrpSpPr/>
          <p:nvPr/>
        </p:nvGrpSpPr>
        <p:grpSpPr>
          <a:xfrm>
            <a:off x="310331" y="174225"/>
            <a:ext cx="7643965" cy="957455"/>
            <a:chOff x="575801" y="366017"/>
            <a:chExt cx="12088482" cy="22918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4FC882-04C4-4347-B16F-69AD68BF8AA1}"/>
                </a:ext>
              </a:extLst>
            </p:cNvPr>
            <p:cNvSpPr txBox="1"/>
            <p:nvPr/>
          </p:nvSpPr>
          <p:spPr>
            <a:xfrm>
              <a:off x="575801" y="366017"/>
              <a:ext cx="12088482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2. </a:t>
              </a:r>
              <a:r>
                <a:rPr lang="en-US" altLang="ko-KR" sz="3200" b="1" dirty="0" err="1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LabelImg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기능 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– 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자동 저장 모드</a:t>
              </a:r>
              <a:endParaRPr lang="en-US" altLang="ko-KR" sz="3200" b="1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480524-FED3-42B6-8E70-5B415DFED30E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4" name="Picture 3" descr="C:\Users\admin\Desktop\1.PNG">
              <a:extLst>
                <a:ext uri="{FF2B5EF4-FFF2-40B4-BE49-F238E27FC236}">
                  <a16:creationId xmlns:a16="http://schemas.microsoft.com/office/drawing/2014/main" id="{95204F93-5EAB-4E5E-BA89-7B480733C9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C559870-9E99-4DC2-B720-709736B4D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DF30BE-EC24-16C3-2169-BD9AB5DBCA1E}"/>
              </a:ext>
            </a:extLst>
          </p:cNvPr>
          <p:cNvSpPr txBox="1"/>
          <p:nvPr/>
        </p:nvSpPr>
        <p:spPr>
          <a:xfrm>
            <a:off x="405589" y="1167056"/>
            <a:ext cx="7056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저장을 수동적으로 하지 않고 이전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다음 이미지로 넘어가면 자동적으로 저장하는 모드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0C834E-7CC2-D859-8540-560DA08C3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950" y="1505610"/>
            <a:ext cx="8254183" cy="523705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CC1BB8-2B2C-423D-AA92-91A4A2BAF01C}"/>
              </a:ext>
            </a:extLst>
          </p:cNvPr>
          <p:cNvSpPr/>
          <p:nvPr/>
        </p:nvSpPr>
        <p:spPr>
          <a:xfrm>
            <a:off x="2351572" y="1819059"/>
            <a:ext cx="794059" cy="16690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66EE84-F93F-9D40-64BF-D49AE02A0203}"/>
              </a:ext>
            </a:extLst>
          </p:cNvPr>
          <p:cNvSpPr/>
          <p:nvPr/>
        </p:nvSpPr>
        <p:spPr>
          <a:xfrm>
            <a:off x="6302482" y="1855289"/>
            <a:ext cx="2136667" cy="355882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체크 시 자동 저장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1DF08E1-D842-2309-DC8F-69CA5A74FFEB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145631" y="1902511"/>
            <a:ext cx="3156851" cy="13071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9605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6952AF-81C9-4304-82BD-B8D69A3CC278}"/>
              </a:ext>
            </a:extLst>
          </p:cNvPr>
          <p:cNvGrpSpPr/>
          <p:nvPr/>
        </p:nvGrpSpPr>
        <p:grpSpPr>
          <a:xfrm>
            <a:off x="310331" y="174226"/>
            <a:ext cx="9052744" cy="957454"/>
            <a:chOff x="575801" y="366019"/>
            <a:chExt cx="14316384" cy="229188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4FC882-04C4-4347-B16F-69AD68BF8AA1}"/>
                </a:ext>
              </a:extLst>
            </p:cNvPr>
            <p:cNvSpPr txBox="1"/>
            <p:nvPr/>
          </p:nvSpPr>
          <p:spPr>
            <a:xfrm>
              <a:off x="575801" y="366019"/>
              <a:ext cx="14316384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2. </a:t>
              </a:r>
              <a:r>
                <a:rPr lang="en-US" altLang="ko-KR" sz="3200" b="1" dirty="0" err="1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LabelImg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기능 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– YOLO Format Annotation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480524-FED3-42B6-8E70-5B415DFED30E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4" name="Picture 3" descr="C:\Users\admin\Desktop\1.PNG">
              <a:extLst>
                <a:ext uri="{FF2B5EF4-FFF2-40B4-BE49-F238E27FC236}">
                  <a16:creationId xmlns:a16="http://schemas.microsoft.com/office/drawing/2014/main" id="{95204F93-5EAB-4E5E-BA89-7B480733C9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C559870-9E99-4DC2-B720-709736B4D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DF30BE-EC24-16C3-2169-BD9AB5DBCA1E}"/>
              </a:ext>
            </a:extLst>
          </p:cNvPr>
          <p:cNvSpPr txBox="1"/>
          <p:nvPr/>
        </p:nvSpPr>
        <p:spPr>
          <a:xfrm>
            <a:off x="405589" y="1167056"/>
            <a:ext cx="8657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en-US" altLang="ko-KR" sz="16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LabelImg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 시 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 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형태로 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Annotation 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하고 싶다면 반드시 좌측의 버튼을 눌러 설정해 주어야함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DCE08B-40C6-1FCC-A4C9-61CD9D653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111" y="1539735"/>
            <a:ext cx="8136690" cy="51647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CD719D-57FF-11E3-6120-374DDBE3EDAB}"/>
              </a:ext>
            </a:extLst>
          </p:cNvPr>
          <p:cNvSpPr/>
          <p:nvPr/>
        </p:nvSpPr>
        <p:spPr>
          <a:xfrm>
            <a:off x="2027583" y="4403035"/>
            <a:ext cx="636104" cy="39756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609049-F4BC-6A0E-1508-F112865D6919}"/>
              </a:ext>
            </a:extLst>
          </p:cNvPr>
          <p:cNvSpPr/>
          <p:nvPr/>
        </p:nvSpPr>
        <p:spPr>
          <a:xfrm>
            <a:off x="181122" y="2832980"/>
            <a:ext cx="2353356" cy="596020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 버튼을 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나올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때 까지 클릭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E3D0AD87-97D4-18E4-723D-982D393E5CD3}"/>
              </a:ext>
            </a:extLst>
          </p:cNvPr>
          <p:cNvCxnSpPr>
            <a:stCxn id="6" idx="1"/>
            <a:endCxn id="7" idx="2"/>
          </p:cNvCxnSpPr>
          <p:nvPr/>
        </p:nvCxnSpPr>
        <p:spPr>
          <a:xfrm rot="10800000">
            <a:off x="1357801" y="3429000"/>
            <a:ext cx="669783" cy="117281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018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58" y="327039"/>
            <a:ext cx="11971142" cy="604550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B360932-5ACE-4BDC-86C9-35A9B8047462}"/>
              </a:ext>
            </a:extLst>
          </p:cNvPr>
          <p:cNvSpPr/>
          <p:nvPr/>
        </p:nvSpPr>
        <p:spPr>
          <a:xfrm>
            <a:off x="457200" y="457200"/>
            <a:ext cx="7208196" cy="787940"/>
          </a:xfrm>
          <a:prstGeom prst="rect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9AFD0B-956F-4660-A75A-33F7E0F98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E31131A-C5A6-47C7-94FE-FAE39163503E}"/>
              </a:ext>
            </a:extLst>
          </p:cNvPr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6362C1-BCC0-4004-9719-16429B11613D}"/>
                </a:ext>
              </a:extLst>
            </p:cNvPr>
            <p:cNvSpPr txBox="1"/>
            <p:nvPr/>
          </p:nvSpPr>
          <p:spPr>
            <a:xfrm>
              <a:off x="575803" y="482447"/>
              <a:ext cx="11234970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Object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Detection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as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Regression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?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0F3449-7F72-4FD7-87E7-ABB60CB69BCA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8" name="Picture 3" descr="C:\Users\admin\Desktop\1.PNG">
              <a:extLst>
                <a:ext uri="{FF2B5EF4-FFF2-40B4-BE49-F238E27FC236}">
                  <a16:creationId xmlns:a16="http://schemas.microsoft.com/office/drawing/2014/main" id="{6EE7A972-A825-4A6A-ABEB-76FB12C284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37BC36-109A-4836-A3A8-D72F5FB2E3A0}"/>
              </a:ext>
            </a:extLst>
          </p:cNvPr>
          <p:cNvSpPr/>
          <p:nvPr/>
        </p:nvSpPr>
        <p:spPr>
          <a:xfrm>
            <a:off x="10176734" y="3560781"/>
            <a:ext cx="516367" cy="720763"/>
          </a:xfrm>
          <a:prstGeom prst="rect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631EA-79CB-4AE3-AF58-7ABFBD8DFF5B}"/>
              </a:ext>
            </a:extLst>
          </p:cNvPr>
          <p:cNvSpPr txBox="1"/>
          <p:nvPr/>
        </p:nvSpPr>
        <p:spPr>
          <a:xfrm>
            <a:off x="10122949" y="3711386"/>
            <a:ext cx="65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</a:t>
            </a:r>
            <a:endParaRPr lang="ko-KR" altLang="en-US" sz="24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AF3185-F919-461E-B243-3FDA081EB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0753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6952AF-81C9-4304-82BD-B8D69A3CC278}"/>
              </a:ext>
            </a:extLst>
          </p:cNvPr>
          <p:cNvGrpSpPr/>
          <p:nvPr/>
        </p:nvGrpSpPr>
        <p:grpSpPr>
          <a:xfrm>
            <a:off x="310331" y="174226"/>
            <a:ext cx="9052744" cy="957454"/>
            <a:chOff x="575801" y="366019"/>
            <a:chExt cx="14316384" cy="229188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4FC882-04C4-4347-B16F-69AD68BF8AA1}"/>
                </a:ext>
              </a:extLst>
            </p:cNvPr>
            <p:cNvSpPr txBox="1"/>
            <p:nvPr/>
          </p:nvSpPr>
          <p:spPr>
            <a:xfrm>
              <a:off x="575801" y="366019"/>
              <a:ext cx="14316384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2. </a:t>
              </a:r>
              <a:r>
                <a:rPr lang="en-US" altLang="ko-KR" sz="3200" b="1" dirty="0" err="1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LabelImg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기능 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– 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라벨 저장 위치</a:t>
              </a:r>
              <a:endParaRPr lang="en-US" altLang="ko-KR" sz="3200" b="1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480524-FED3-42B6-8E70-5B415DFED30E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4" name="Picture 3" descr="C:\Users\admin\Desktop\1.PNG">
              <a:extLst>
                <a:ext uri="{FF2B5EF4-FFF2-40B4-BE49-F238E27FC236}">
                  <a16:creationId xmlns:a16="http://schemas.microsoft.com/office/drawing/2014/main" id="{95204F93-5EAB-4E5E-BA89-7B480733C9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C559870-9E99-4DC2-B720-709736B4D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DF30BE-EC24-16C3-2169-BD9AB5DBCA1E}"/>
              </a:ext>
            </a:extLst>
          </p:cNvPr>
          <p:cNvSpPr txBox="1"/>
          <p:nvPr/>
        </p:nvSpPr>
        <p:spPr>
          <a:xfrm>
            <a:off x="280946" y="1196582"/>
            <a:ext cx="1045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YOLO v5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학습시킬 때 이미지 파일과 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txt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된 라벨 파일을 다른 폴더에 두어 학습시키므로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labels 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폴더를 만들어 라벨 </a:t>
            </a:r>
            <a:endParaRPr lang="en-US" altLang="ko-KR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txt 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파일을 저장 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이미지 파일들은 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images 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폴더에 저장</a:t>
            </a:r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1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FC9D1F-C7CE-2D7A-836B-5FF7DB426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235" y="1852312"/>
            <a:ext cx="7506840" cy="475526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77D149-F143-AA30-D056-5836280CE08B}"/>
              </a:ext>
            </a:extLst>
          </p:cNvPr>
          <p:cNvSpPr/>
          <p:nvPr/>
        </p:nvSpPr>
        <p:spPr>
          <a:xfrm>
            <a:off x="1856235" y="2782956"/>
            <a:ext cx="636104" cy="39756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65B035-941A-AB48-195F-775C8513418F}"/>
              </a:ext>
            </a:extLst>
          </p:cNvPr>
          <p:cNvSpPr/>
          <p:nvPr/>
        </p:nvSpPr>
        <p:spPr>
          <a:xfrm>
            <a:off x="4420530" y="3429000"/>
            <a:ext cx="2596495" cy="13914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4BD2E23-360E-76FC-6FC1-F0C0355443B2}"/>
              </a:ext>
            </a:extLst>
          </p:cNvPr>
          <p:cNvCxnSpPr>
            <a:cxnSpLocks/>
          </p:cNvCxnSpPr>
          <p:nvPr/>
        </p:nvCxnSpPr>
        <p:spPr>
          <a:xfrm>
            <a:off x="2604052" y="2941983"/>
            <a:ext cx="1729409" cy="4870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280A9CA-7760-03E1-11D8-167F3BB92D59}"/>
              </a:ext>
            </a:extLst>
          </p:cNvPr>
          <p:cNvCxnSpPr/>
          <p:nvPr/>
        </p:nvCxnSpPr>
        <p:spPr>
          <a:xfrm>
            <a:off x="5605670" y="3657600"/>
            <a:ext cx="1411355" cy="12423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6278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CC969A68-9590-1792-812B-4716250A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281" y="5417421"/>
            <a:ext cx="2791215" cy="6622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3DBA5EE-731D-A9AA-7554-038E7BBDA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46" y="1619785"/>
            <a:ext cx="8056429" cy="513882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6952AF-81C9-4304-82BD-B8D69A3CC278}"/>
              </a:ext>
            </a:extLst>
          </p:cNvPr>
          <p:cNvGrpSpPr/>
          <p:nvPr/>
        </p:nvGrpSpPr>
        <p:grpSpPr>
          <a:xfrm>
            <a:off x="310331" y="174225"/>
            <a:ext cx="7643965" cy="957455"/>
            <a:chOff x="575801" y="366017"/>
            <a:chExt cx="12088482" cy="22918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4FC882-04C4-4347-B16F-69AD68BF8AA1}"/>
                </a:ext>
              </a:extLst>
            </p:cNvPr>
            <p:cNvSpPr txBox="1"/>
            <p:nvPr/>
          </p:nvSpPr>
          <p:spPr>
            <a:xfrm>
              <a:off x="575801" y="366017"/>
              <a:ext cx="12088482" cy="139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2. </a:t>
              </a:r>
              <a:r>
                <a:rPr lang="en-US" altLang="ko-KR" sz="3200" b="1" dirty="0" err="1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LabelImg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를 활용한 </a:t>
              </a:r>
              <a:r>
                <a:rPr lang="ko-KR" altLang="en-US" sz="3200" b="1" dirty="0" err="1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라벨링</a:t>
              </a:r>
              <a:endParaRPr lang="en-US" altLang="ko-KR" sz="3200" b="1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480524-FED3-42B6-8E70-5B415DFED30E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4" name="Picture 3" descr="C:\Users\admin\Desktop\1.PNG">
              <a:extLst>
                <a:ext uri="{FF2B5EF4-FFF2-40B4-BE49-F238E27FC236}">
                  <a16:creationId xmlns:a16="http://schemas.microsoft.com/office/drawing/2014/main" id="{95204F93-5EAB-4E5E-BA89-7B480733C9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C559870-9E99-4DC2-B720-709736B4D3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6E0B74-CF15-5093-1C96-520CC1AB0EE6}"/>
              </a:ext>
            </a:extLst>
          </p:cNvPr>
          <p:cNvSpPr/>
          <p:nvPr/>
        </p:nvSpPr>
        <p:spPr>
          <a:xfrm>
            <a:off x="9250170" y="2212476"/>
            <a:ext cx="2727218" cy="680447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Default Label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설정해서 사용할 수도 있음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7A4B1B-988C-A3F6-474D-66A35304A791}"/>
              </a:ext>
            </a:extLst>
          </p:cNvPr>
          <p:cNvSpPr txBox="1"/>
          <p:nvPr/>
        </p:nvSpPr>
        <p:spPr>
          <a:xfrm>
            <a:off x="405589" y="1167056"/>
            <a:ext cx="3405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w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눌러 </a:t>
            </a:r>
            <a:r>
              <a:rPr lang="en-US" altLang="ko-KR" sz="16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Bbox</a:t>
            </a:r>
            <a:r>
              <a:rPr lang="ko-KR" altLang="en-US" sz="1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그린 뒤 라벨을 부여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C6351B-A382-B493-83AB-1C0D0C0CF101}"/>
              </a:ext>
            </a:extLst>
          </p:cNvPr>
          <p:cNvSpPr/>
          <p:nvPr/>
        </p:nvSpPr>
        <p:spPr>
          <a:xfrm>
            <a:off x="6838948" y="2438400"/>
            <a:ext cx="1699076" cy="2286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3736F0D-E9C7-9700-7E43-5520C2117D7B}"/>
              </a:ext>
            </a:extLst>
          </p:cNvPr>
          <p:cNvCxnSpPr>
            <a:stCxn id="6" idx="3"/>
            <a:endCxn id="19" idx="1"/>
          </p:cNvCxnSpPr>
          <p:nvPr/>
        </p:nvCxnSpPr>
        <p:spPr>
          <a:xfrm>
            <a:off x="8538024" y="2552700"/>
            <a:ext cx="7121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BA92C7-1B5B-3F69-A7A8-691ACE9F0CFB}"/>
              </a:ext>
            </a:extLst>
          </p:cNvPr>
          <p:cNvSpPr/>
          <p:nvPr/>
        </p:nvSpPr>
        <p:spPr>
          <a:xfrm>
            <a:off x="9600952" y="3669320"/>
            <a:ext cx="2286000" cy="8677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이미지 하나당 한 개의 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.txt 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 생성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BE75A05C-940F-8CC5-B665-340FE46E9A7A}"/>
              </a:ext>
            </a:extLst>
          </p:cNvPr>
          <p:cNvSpPr/>
          <p:nvPr/>
        </p:nvSpPr>
        <p:spPr>
          <a:xfrm>
            <a:off x="8932139" y="4025271"/>
            <a:ext cx="452284" cy="259802"/>
          </a:xfrm>
          <a:prstGeom prst="rightArrow">
            <a:avLst/>
          </a:prstGeom>
          <a:solidFill>
            <a:srgbClr val="2F5597"/>
          </a:solidFill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59C69C-E7B4-C0E8-8838-7AF4E0F8C540}"/>
              </a:ext>
            </a:extLst>
          </p:cNvPr>
          <p:cNvSpPr txBox="1"/>
          <p:nvPr/>
        </p:nvSpPr>
        <p:spPr>
          <a:xfrm>
            <a:off x="9023383" y="4840988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예시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E1325E-057A-52A3-14FC-152B6A5BADA0}"/>
              </a:ext>
            </a:extLst>
          </p:cNvPr>
          <p:cNvSpPr/>
          <p:nvPr/>
        </p:nvSpPr>
        <p:spPr>
          <a:xfrm>
            <a:off x="9214939" y="5702934"/>
            <a:ext cx="195262" cy="233582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8CCB6A-3E5D-9371-736B-229A431FB76B}"/>
              </a:ext>
            </a:extLst>
          </p:cNvPr>
          <p:cNvSpPr/>
          <p:nvPr/>
        </p:nvSpPr>
        <p:spPr>
          <a:xfrm>
            <a:off x="9441080" y="5702934"/>
            <a:ext cx="2434093" cy="233582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E5A2D7-D126-AF1B-A19D-A1D5927A6F19}"/>
              </a:ext>
            </a:extLst>
          </p:cNvPr>
          <p:cNvSpPr/>
          <p:nvPr/>
        </p:nvSpPr>
        <p:spPr>
          <a:xfrm>
            <a:off x="8708004" y="6330590"/>
            <a:ext cx="1352838" cy="370794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클래스 번호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8E7297-24CA-9740-4FF1-DD05134D6101}"/>
              </a:ext>
            </a:extLst>
          </p:cNvPr>
          <p:cNvSpPr/>
          <p:nvPr/>
        </p:nvSpPr>
        <p:spPr>
          <a:xfrm>
            <a:off x="10183581" y="6336034"/>
            <a:ext cx="1439673" cy="370794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BBox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좌표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12D3D7F-C127-3734-BB5B-81415E83A490}"/>
              </a:ext>
            </a:extLst>
          </p:cNvPr>
          <p:cNvCxnSpPr>
            <a:cxnSpLocks/>
          </p:cNvCxnSpPr>
          <p:nvPr/>
        </p:nvCxnSpPr>
        <p:spPr>
          <a:xfrm>
            <a:off x="9336058" y="5969433"/>
            <a:ext cx="0" cy="351791"/>
          </a:xfrm>
          <a:prstGeom prst="straightConnector1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68893E5-DC0D-48B1-4303-A47BD27459DE}"/>
              </a:ext>
            </a:extLst>
          </p:cNvPr>
          <p:cNvCxnSpPr>
            <a:cxnSpLocks/>
          </p:cNvCxnSpPr>
          <p:nvPr/>
        </p:nvCxnSpPr>
        <p:spPr>
          <a:xfrm>
            <a:off x="10841008" y="5969433"/>
            <a:ext cx="0" cy="351791"/>
          </a:xfrm>
          <a:prstGeom prst="straightConnector1">
            <a:avLst/>
          </a:prstGeom>
          <a:ln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38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C4B6D5-8B70-448E-961F-E631B5746E0C}"/>
              </a:ext>
            </a:extLst>
          </p:cNvPr>
          <p:cNvSpPr/>
          <p:nvPr/>
        </p:nvSpPr>
        <p:spPr>
          <a:xfrm>
            <a:off x="470997" y="1507254"/>
            <a:ext cx="5625003" cy="445035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4E8943-FA8D-45A6-8AE4-592438AFAF55}"/>
              </a:ext>
            </a:extLst>
          </p:cNvPr>
          <p:cNvSpPr/>
          <p:nvPr/>
        </p:nvSpPr>
        <p:spPr>
          <a:xfrm>
            <a:off x="6096000" y="1507252"/>
            <a:ext cx="5625004" cy="4450353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F075BD-41BE-4442-BF19-36F3B6C7F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AE66A14-9477-4FFD-A4F5-F90260D601B4}"/>
              </a:ext>
            </a:extLst>
          </p:cNvPr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567EE2-B7D4-4BE3-9F93-4F0ECE64B0EE}"/>
                </a:ext>
              </a:extLst>
            </p:cNvPr>
            <p:cNvSpPr txBox="1"/>
            <p:nvPr/>
          </p:nvSpPr>
          <p:spPr>
            <a:xfrm>
              <a:off x="575803" y="482447"/>
              <a:ext cx="11234970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Object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Detector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(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1-stage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, 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2-stage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EAD675-F3F3-4272-ADB5-A9DD25262FA4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9" name="Picture 3" descr="C:\Users\admin\Desktop\1.PNG">
              <a:extLst>
                <a:ext uri="{FF2B5EF4-FFF2-40B4-BE49-F238E27FC236}">
                  <a16:creationId xmlns:a16="http://schemas.microsoft.com/office/drawing/2014/main" id="{478CF6C2-ED03-416D-A806-E7868232D1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D9617D7-4306-4F1E-8632-F1AD7F96D3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3" t="20385" r="53241" b="14452"/>
          <a:stretch/>
        </p:blipFill>
        <p:spPr>
          <a:xfrm>
            <a:off x="6740370" y="1624225"/>
            <a:ext cx="4414574" cy="23260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5667D5-A3B1-4603-B0A5-2A342EC562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99" t="21391" r="685" b="10175"/>
          <a:stretch/>
        </p:blipFill>
        <p:spPr>
          <a:xfrm>
            <a:off x="1387441" y="1923857"/>
            <a:ext cx="3847749" cy="2331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677580-DFC6-4D4A-8EFF-F2E46F62175E}"/>
              </a:ext>
            </a:extLst>
          </p:cNvPr>
          <p:cNvSpPr txBox="1"/>
          <p:nvPr/>
        </p:nvSpPr>
        <p:spPr>
          <a:xfrm>
            <a:off x="2079237" y="1559042"/>
            <a:ext cx="2597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2-Stage Object Detector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EF8987-6638-4FB5-B497-A3E8C7FE8C93}"/>
              </a:ext>
            </a:extLst>
          </p:cNvPr>
          <p:cNvSpPr txBox="1"/>
          <p:nvPr/>
        </p:nvSpPr>
        <p:spPr>
          <a:xfrm>
            <a:off x="7515578" y="1554420"/>
            <a:ext cx="2597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1-Stage Object Detector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D8AB2-2033-4F9E-B1A9-5DBD0D1814DD}"/>
              </a:ext>
            </a:extLst>
          </p:cNvPr>
          <p:cNvSpPr txBox="1"/>
          <p:nvPr/>
        </p:nvSpPr>
        <p:spPr>
          <a:xfrm>
            <a:off x="470996" y="4435590"/>
            <a:ext cx="4604146" cy="1531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1-Stage Object Detector</a:t>
            </a:r>
            <a:r>
              <a:rPr lang="ko-KR" altLang="en-US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비해 높은 검출 성능</a:t>
            </a:r>
            <a:endParaRPr lang="en-US" altLang="ko-KR" sz="1600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800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1-Stage Object Detector</a:t>
            </a:r>
            <a:r>
              <a:rPr lang="ko-KR" altLang="en-US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비해 속도가 느림</a:t>
            </a:r>
            <a:endParaRPr lang="en-US" altLang="ko-KR" sz="1600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800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정확성은 높으나 속도로 인해 </a:t>
            </a:r>
            <a:r>
              <a:rPr lang="ko-KR" altLang="en-US" sz="1600" b="1" spc="-1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실시간 객체 탐지가 어려움</a:t>
            </a:r>
            <a:endParaRPr lang="en-US" altLang="ko-KR" sz="1600" b="1" spc="-1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대표 모델 </a:t>
            </a:r>
            <a:r>
              <a:rPr lang="en-US" altLang="ko-KR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en-US" altLang="ko-KR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R-CNN / Fast R-CNN / Faster R-CNN 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756DB2E-FA53-4135-812A-7DFA58358845}"/>
              </a:ext>
            </a:extLst>
          </p:cNvPr>
          <p:cNvCxnSpPr>
            <a:cxnSpLocks/>
          </p:cNvCxnSpPr>
          <p:nvPr/>
        </p:nvCxnSpPr>
        <p:spPr>
          <a:xfrm>
            <a:off x="470997" y="4316773"/>
            <a:ext cx="11250007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3F5472-CD14-4496-9182-3D76C5784925}"/>
              </a:ext>
            </a:extLst>
          </p:cNvPr>
          <p:cNvSpPr txBox="1"/>
          <p:nvPr/>
        </p:nvSpPr>
        <p:spPr>
          <a:xfrm>
            <a:off x="6095999" y="4398232"/>
            <a:ext cx="5145741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2-Stage Object Detector</a:t>
            </a:r>
            <a:r>
              <a:rPr lang="ko-KR" altLang="en-US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비해 낮은 검출 성능</a:t>
            </a:r>
            <a:endParaRPr lang="en-US" altLang="ko-KR" sz="1600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800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2-Stage Object Detector</a:t>
            </a:r>
            <a:r>
              <a:rPr lang="ko-KR" altLang="en-US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비해 속도가 빠름</a:t>
            </a:r>
            <a:r>
              <a:rPr lang="en-US" altLang="ko-KR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endParaRPr lang="en-US" altLang="ko-KR" sz="800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속도가 빠름으로 인해 </a:t>
            </a:r>
            <a:r>
              <a:rPr lang="ko-KR" altLang="en-US" sz="1600" b="1" spc="-1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실시간 객체 탐지</a:t>
            </a:r>
            <a:r>
              <a:rPr lang="ko-KR" altLang="en-US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가능</a:t>
            </a:r>
            <a:endParaRPr lang="en-US" altLang="ko-KR" sz="1600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대표 모델 </a:t>
            </a:r>
            <a:r>
              <a:rPr lang="en-US" altLang="ko-KR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en-US" altLang="ko-KR" sz="1600" b="1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RetinaNet</a:t>
            </a:r>
            <a:r>
              <a:rPr lang="en-US" altLang="ko-KR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, SSD, </a:t>
            </a:r>
            <a:r>
              <a:rPr lang="en-US" altLang="ko-KR" sz="1600" b="1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EfficientDet</a:t>
            </a:r>
            <a:r>
              <a:rPr lang="en-US" altLang="ko-KR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, YOLO</a:t>
            </a:r>
            <a:r>
              <a:rPr lang="en-US" altLang="ko-KR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시리즈</a:t>
            </a:r>
            <a:endParaRPr lang="en-US" altLang="ko-KR" sz="800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B7C454-E509-452B-8D8C-7089FA6E78E9}"/>
              </a:ext>
            </a:extLst>
          </p:cNvPr>
          <p:cNvSpPr/>
          <p:nvPr/>
        </p:nvSpPr>
        <p:spPr>
          <a:xfrm>
            <a:off x="9058189" y="2453945"/>
            <a:ext cx="1607737" cy="10852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C91412-9404-4F5D-B688-4C6F0D9D2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185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-9967990" y="-8200105"/>
            <a:ext cx="24568893" cy="23225943"/>
            <a:chOff x="-17814132" y="-15617260"/>
            <a:chExt cx="44418093" cy="44418093"/>
          </a:xfrm>
        </p:grpSpPr>
        <p:grpSp>
          <p:nvGrpSpPr>
            <p:cNvPr id="5" name="Group"/>
            <p:cNvGrpSpPr/>
            <p:nvPr/>
          </p:nvGrpSpPr>
          <p:grpSpPr>
            <a:xfrm>
              <a:off x="-17814132" y="-15617260"/>
              <a:ext cx="44418093" cy="44418093"/>
              <a:chOff x="0" y="0"/>
              <a:chExt cx="40592573" cy="40592573"/>
            </a:xfrm>
          </p:grpSpPr>
          <p:grpSp>
            <p:nvGrpSpPr>
              <p:cNvPr id="6" name="Group"/>
              <p:cNvGrpSpPr/>
              <p:nvPr/>
            </p:nvGrpSpPr>
            <p:grpSpPr>
              <a:xfrm>
                <a:off x="0" y="0"/>
                <a:ext cx="40592574" cy="40592574"/>
                <a:chOff x="0" y="0"/>
                <a:chExt cx="40592573" cy="40592573"/>
              </a:xfrm>
            </p:grpSpPr>
            <p:sp>
              <p:nvSpPr>
                <p:cNvPr id="10" name="Circle"/>
                <p:cNvSpPr/>
                <p:nvPr/>
              </p:nvSpPr>
              <p:spPr>
                <a:xfrm>
                  <a:off x="11890523" y="11890523"/>
                  <a:ext cx="16811527" cy="1681152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1" name="Circle"/>
                <p:cNvSpPr/>
                <p:nvPr/>
              </p:nvSpPr>
              <p:spPr>
                <a:xfrm>
                  <a:off x="13583446" y="13583446"/>
                  <a:ext cx="13425681" cy="1342568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2329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2" name="Circle"/>
                <p:cNvSpPr/>
                <p:nvPr/>
              </p:nvSpPr>
              <p:spPr>
                <a:xfrm>
                  <a:off x="14985820" y="14985820"/>
                  <a:ext cx="10620934" cy="106209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4196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3" name="Circle"/>
                <p:cNvSpPr/>
                <p:nvPr/>
              </p:nvSpPr>
              <p:spPr>
                <a:xfrm>
                  <a:off x="16210929" y="16210928"/>
                  <a:ext cx="8170717" cy="817071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5584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4" name="Circle"/>
                <p:cNvSpPr/>
                <p:nvPr/>
              </p:nvSpPr>
              <p:spPr>
                <a:xfrm>
                  <a:off x="17235760" y="17235760"/>
                  <a:ext cx="6121056" cy="6121056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7708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5" name="Circle"/>
                <p:cNvSpPr/>
                <p:nvPr/>
              </p:nvSpPr>
              <p:spPr>
                <a:xfrm>
                  <a:off x="5426561" y="5426561"/>
                  <a:ext cx="29739451" cy="2973945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6" name="Circle"/>
                <p:cNvSpPr/>
                <p:nvPr/>
              </p:nvSpPr>
              <p:spPr>
                <a:xfrm>
                  <a:off x="2761064" y="2761064"/>
                  <a:ext cx="35070446" cy="3507044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956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7" name="Circle"/>
                <p:cNvSpPr/>
                <p:nvPr/>
              </p:nvSpPr>
              <p:spPr>
                <a:xfrm>
                  <a:off x="0" y="0"/>
                  <a:ext cx="40592574" cy="4059257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3601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8" name="Circle"/>
                <p:cNvSpPr/>
                <p:nvPr/>
              </p:nvSpPr>
              <p:spPr>
                <a:xfrm>
                  <a:off x="7901970" y="7901970"/>
                  <a:ext cx="24788634" cy="247886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614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sp>
            <p:nvSpPr>
              <p:cNvPr id="7" name="Circle"/>
              <p:cNvSpPr/>
              <p:nvPr/>
            </p:nvSpPr>
            <p:spPr>
              <a:xfrm>
                <a:off x="18400194" y="16429423"/>
                <a:ext cx="357636" cy="357635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24541519" y="17161053"/>
                <a:ext cx="250163" cy="250163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9" name="Circle"/>
              <p:cNvSpPr/>
              <p:nvPr/>
            </p:nvSpPr>
            <p:spPr>
              <a:xfrm>
                <a:off x="25108706" y="24529817"/>
                <a:ext cx="447760" cy="447760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9" name="Circle"/>
            <p:cNvSpPr/>
            <p:nvPr/>
          </p:nvSpPr>
          <p:spPr>
            <a:xfrm>
              <a:off x="1955196" y="4039457"/>
              <a:ext cx="4907534" cy="49075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0" name="Circle"/>
            <p:cNvSpPr/>
            <p:nvPr/>
          </p:nvSpPr>
          <p:spPr>
            <a:xfrm>
              <a:off x="7881497" y="7669848"/>
              <a:ext cx="3441875" cy="3441875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Circle"/>
            <p:cNvSpPr/>
            <p:nvPr/>
          </p:nvSpPr>
          <p:spPr>
            <a:xfrm>
              <a:off x="8994617" y="3740900"/>
              <a:ext cx="1968221" cy="196822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Circle"/>
            <p:cNvSpPr/>
            <p:nvPr/>
          </p:nvSpPr>
          <p:spPr>
            <a:xfrm>
              <a:off x="1356852" y="10108886"/>
              <a:ext cx="2573003" cy="2573003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3" name="Circle"/>
            <p:cNvSpPr/>
            <p:nvPr/>
          </p:nvSpPr>
          <p:spPr>
            <a:xfrm>
              <a:off x="3733182" y="1925373"/>
              <a:ext cx="1848610" cy="184861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Circle"/>
            <p:cNvSpPr/>
            <p:nvPr/>
          </p:nvSpPr>
          <p:spPr>
            <a:xfrm>
              <a:off x="6076724" y="-219106"/>
              <a:ext cx="3303426" cy="3303426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Circle"/>
            <p:cNvSpPr/>
            <p:nvPr/>
          </p:nvSpPr>
          <p:spPr>
            <a:xfrm>
              <a:off x="6076724" y="12120076"/>
              <a:ext cx="2498842" cy="249884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Circle"/>
            <p:cNvSpPr/>
            <p:nvPr/>
          </p:nvSpPr>
          <p:spPr>
            <a:xfrm>
              <a:off x="6265350" y="10317379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Circle"/>
            <p:cNvSpPr/>
            <p:nvPr/>
          </p:nvSpPr>
          <p:spPr>
            <a:xfrm>
              <a:off x="302406" y="1925373"/>
              <a:ext cx="510934" cy="5109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8" name="Circle"/>
            <p:cNvSpPr/>
            <p:nvPr/>
          </p:nvSpPr>
          <p:spPr>
            <a:xfrm>
              <a:off x="7161814" y="4844567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29" name="그림 개체 틀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5" r="5805"/>
            <a:stretch>
              <a:fillRect/>
            </a:stretch>
          </p:blipFill>
          <p:spPr>
            <a:xfrm>
              <a:off x="1356062" y="10074941"/>
              <a:ext cx="2573001" cy="2606948"/>
            </a:xfrm>
            <a:prstGeom prst="ellipse">
              <a:avLst/>
            </a:prstGeom>
          </p:spPr>
        </p:pic>
        <p:pic>
          <p:nvPicPr>
            <p:cNvPr id="30" name="그림 개체 틀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r="15544"/>
            <a:stretch>
              <a:fillRect/>
            </a:stretch>
          </p:blipFill>
          <p:spPr>
            <a:xfrm>
              <a:off x="6075417" y="-224676"/>
              <a:ext cx="3306924" cy="3302124"/>
            </a:xfrm>
            <a:prstGeom prst="ellipse">
              <a:avLst/>
            </a:prstGeom>
          </p:spPr>
        </p:pic>
        <p:pic>
          <p:nvPicPr>
            <p:cNvPr id="31" name="그림 개체 틀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>
              <a:fillRect/>
            </a:stretch>
          </p:blipFill>
          <p:spPr>
            <a:xfrm>
              <a:off x="7881938" y="7672388"/>
              <a:ext cx="3433017" cy="3433017"/>
            </a:xfrm>
            <a:prstGeom prst="ellipse">
              <a:avLst/>
            </a:prstGeom>
          </p:spPr>
        </p:pic>
        <p:sp>
          <p:nvSpPr>
            <p:cNvPr id="32" name="Circle"/>
            <p:cNvSpPr/>
            <p:nvPr/>
          </p:nvSpPr>
          <p:spPr>
            <a:xfrm>
              <a:off x="7885389" y="7668565"/>
              <a:ext cx="3441875" cy="3441875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Circle"/>
            <p:cNvSpPr/>
            <p:nvPr/>
          </p:nvSpPr>
          <p:spPr>
            <a:xfrm>
              <a:off x="6075417" y="-224676"/>
              <a:ext cx="3320171" cy="3330300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Circle"/>
            <p:cNvSpPr/>
            <p:nvPr/>
          </p:nvSpPr>
          <p:spPr>
            <a:xfrm>
              <a:off x="1356062" y="10074941"/>
              <a:ext cx="2573001" cy="2606948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Rectangle 3"/>
            <p:cNvSpPr>
              <a:spLocks/>
            </p:cNvSpPr>
            <p:nvPr/>
          </p:nvSpPr>
          <p:spPr bwMode="auto">
            <a:xfrm>
              <a:off x="13930297" y="5694995"/>
              <a:ext cx="7815650" cy="12556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r" eaLnBrk="1">
                <a:lnSpc>
                  <a:spcPct val="100000"/>
                </a:lnSpc>
                <a:defRPr/>
              </a:pPr>
              <a:r>
                <a:rPr lang="en-US" altLang="ko-KR" sz="3600" b="1" baseline="0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YOLO</a:t>
              </a:r>
              <a:endParaRPr lang="ko-KR" altLang="en-US" sz="3200" b="1" baseline="0" dirty="0">
                <a:solidFill>
                  <a:srgbClr val="1454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55D8AEC7-3008-46AD-B596-52E5003037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4" r="1099"/>
          <a:stretch/>
        </p:blipFill>
        <p:spPr>
          <a:xfrm>
            <a:off x="1047746" y="2340418"/>
            <a:ext cx="3296604" cy="162925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2009A5F-78E0-463B-890B-2650BB4DE3F2}"/>
              </a:ext>
            </a:extLst>
          </p:cNvPr>
          <p:cNvSpPr txBox="1"/>
          <p:nvPr/>
        </p:nvSpPr>
        <p:spPr>
          <a:xfrm>
            <a:off x="9450847" y="5816147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Dahyun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Kim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0BFF1E-C869-455A-9334-56E06FC2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055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2225">
          <a:solidFill>
            <a:schemeClr val="accent5">
              <a:lumMod val="7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8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6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44740</TotalTime>
  <Words>3736</Words>
  <Application>Microsoft Office PowerPoint</Application>
  <PresentationFormat>와이드스크린</PresentationFormat>
  <Paragraphs>1568</Paragraphs>
  <Slides>71</Slides>
  <Notes>68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6" baseType="lpstr">
      <vt:lpstr>나눔스퀘어_ac ExtraBold</vt:lpstr>
      <vt:lpstr>Arial</vt:lpstr>
      <vt:lpstr>Cambria Math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seoyein</dc:creator>
  <cp:lastModifiedBy>김다현(포항공과대학교 인공지능연구원 연구부)</cp:lastModifiedBy>
  <cp:revision>1061</cp:revision>
  <dcterms:created xsi:type="dcterms:W3CDTF">2019-03-04T01:15:56Z</dcterms:created>
  <dcterms:modified xsi:type="dcterms:W3CDTF">2022-09-06T06:11:21Z</dcterms:modified>
</cp:coreProperties>
</file>